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7" r:id="rId3"/>
    <p:sldId id="328" r:id="rId4"/>
    <p:sldId id="314" r:id="rId5"/>
    <p:sldId id="329" r:id="rId6"/>
    <p:sldId id="330" r:id="rId7"/>
    <p:sldId id="336" r:id="rId8"/>
    <p:sldId id="337" r:id="rId9"/>
    <p:sldId id="332" r:id="rId10"/>
    <p:sldId id="333" r:id="rId11"/>
    <p:sldId id="334" r:id="rId12"/>
    <p:sldId id="335" r:id="rId13"/>
    <p:sldId id="257" r:id="rId1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/>
          <a:lstStyle>
            <a:lvl1pPr algn="r">
              <a:defRPr sz="1200"/>
            </a:lvl1pPr>
          </a:lstStyle>
          <a:p>
            <a:fld id="{CF170BCB-5ACE-480D-A714-164F5BC7AD53}" type="datetimeFigureOut">
              <a:rPr lang="en-US" smtClean="0"/>
              <a:t>4/24/2012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3" tIns="46967" rIns="93933" bIns="4696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3" tIns="46967" rIns="93933" bIns="4696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33" tIns="46967" rIns="93933" bIns="46967" rtlCol="0" anchor="b"/>
          <a:lstStyle>
            <a:lvl1pPr algn="r">
              <a:defRPr sz="1200"/>
            </a:lvl1pPr>
          </a:lstStyle>
          <a:p>
            <a:fld id="{64608CB1-3686-40BD-A728-6FC113B94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3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3068-857D-404E-B12E-C1D8B841660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 r="13408" b="20000"/>
          <a:stretch/>
        </p:blipFill>
        <p:spPr bwMode="auto">
          <a:xfrm>
            <a:off x="6115050" y="88900"/>
            <a:ext cx="2952750" cy="105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0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879-E484-4502-8DCE-F3AEB97FDFEC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2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5947-083D-4DA9-95E3-4037330FD867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5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6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5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8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9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1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13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3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3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657850" cy="12192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noFill/>
          <a:ln w="28575">
            <a:noFill/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1FD97-1B4B-40FB-83D1-305A1369EC55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 r="13408" b="20000"/>
          <a:stretch/>
        </p:blipFill>
        <p:spPr bwMode="auto">
          <a:xfrm>
            <a:off x="6115050" y="88900"/>
            <a:ext cx="2952750" cy="10541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 w="38100" cmpd="tri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400800"/>
            <a:ext cx="8229600" cy="0"/>
          </a:xfrm>
          <a:prstGeom prst="line">
            <a:avLst/>
          </a:prstGeom>
          <a:ln w="38100" cmpd="tri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247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2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8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64A4-4D78-49C3-9584-8E8C3E39746E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5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08B5-8444-4AA0-90E0-6CEF31849A5C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3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6B0C-6410-4D07-A260-860F42FBE744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656E-85F7-40E2-91AD-09BAD86076A4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0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5848-D00D-483A-A930-BAC84F4FD919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780B-E990-4B99-B0D5-1B71190F0544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CC91-B32B-43D7-B88B-B54EDF8B3023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3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BA92-8557-4F90-9CD0-CDB04D0F07B4}" type="datetime1">
              <a:rPr lang="en-US" smtClean="0"/>
              <a:t>4/24/2012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E90E-7EEA-44A5-AB16-9E579087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EFD0-9069-478A-A3EF-AFFD6D4402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5EFE9-D416-4DBE-95A5-D769B39947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SOFT POWER ENGINEERING®</a:t>
            </a:r>
          </a:p>
          <a:p>
            <a:pPr algn="ctr"/>
            <a:endParaRPr lang="en-US" sz="24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How Afghan </a:t>
            </a:r>
            <a:r>
              <a:rPr lang="en-US" sz="2800" dirty="0"/>
              <a:t>and Pakistani Mullah’s and Businesses Together with U.S. Businesses Lead Coordinated Effort to Calm Tensions following Holy Qur’an </a:t>
            </a:r>
            <a:r>
              <a:rPr lang="en-US" sz="2800" dirty="0" smtClean="0"/>
              <a:t>burning</a:t>
            </a:r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707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Qur’an Distribution Activity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00228"/>
            <a:ext cx="2628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1653"/>
            <a:ext cx="2628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8250" y="3740152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Mr</a:t>
            </a:r>
            <a:r>
              <a:rPr lang="en-US" sz="1200" dirty="0">
                <a:solidFill>
                  <a:prstClr val="black"/>
                </a:solidFill>
              </a:rPr>
              <a:t>. Bilal analyzing your letters an Oxford graduate and a successful businessman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2628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43400"/>
            <a:ext cx="2628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29200" y="38055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Sardar </a:t>
            </a:r>
            <a:r>
              <a:rPr lang="en-US" sz="1200" dirty="0" err="1">
                <a:solidFill>
                  <a:prstClr val="black"/>
                </a:solidFill>
              </a:rPr>
              <a:t>Azam</a:t>
            </a:r>
            <a:r>
              <a:rPr lang="en-US" sz="1200" dirty="0">
                <a:solidFill>
                  <a:prstClr val="black"/>
                </a:solidFill>
              </a:rPr>
              <a:t> and Mr. </a:t>
            </a:r>
            <a:r>
              <a:rPr lang="en-US" sz="1200" dirty="0" err="1">
                <a:solidFill>
                  <a:prstClr val="black"/>
                </a:solidFill>
              </a:rPr>
              <a:t>Asif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Khan </a:t>
            </a:r>
            <a:r>
              <a:rPr lang="en-US" sz="1200" dirty="0">
                <a:solidFill>
                  <a:prstClr val="black"/>
                </a:solidFill>
              </a:rPr>
              <a:t>explaining the purpose of the distribution ceremony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2050" y="6315075"/>
            <a:ext cx="32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A </a:t>
            </a:r>
            <a:r>
              <a:rPr lang="en-US" sz="1200" dirty="0">
                <a:solidFill>
                  <a:prstClr val="black"/>
                </a:solidFill>
              </a:rPr>
              <a:t>view of the </a:t>
            </a:r>
            <a:r>
              <a:rPr lang="en-US" sz="1200" dirty="0" smtClean="0">
                <a:solidFill>
                  <a:prstClr val="black"/>
                </a:solidFill>
              </a:rPr>
              <a:t>Holy </a:t>
            </a:r>
            <a:r>
              <a:rPr lang="en-US" sz="1200" dirty="0">
                <a:solidFill>
                  <a:prstClr val="black"/>
                </a:solidFill>
              </a:rPr>
              <a:t>Books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9655" y="634994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Sardar </a:t>
            </a:r>
            <a:r>
              <a:rPr lang="en-US" sz="1200" dirty="0">
                <a:solidFill>
                  <a:prstClr val="black"/>
                </a:solidFill>
              </a:rPr>
              <a:t>Azam showing the letters from Soft </a:t>
            </a:r>
            <a:r>
              <a:rPr lang="en-US" sz="1200" dirty="0" smtClean="0">
                <a:solidFill>
                  <a:prstClr val="black"/>
                </a:solidFill>
              </a:rPr>
              <a:t>Power Solutions &amp; Halcyon </a:t>
            </a:r>
            <a:r>
              <a:rPr lang="en-US" sz="1200" dirty="0">
                <a:solidFill>
                  <a:prstClr val="black"/>
                </a:solidFill>
              </a:rPr>
              <a:t>Group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23844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Qur’an Distribution Activity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8590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8590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86225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950" y="3457574"/>
            <a:ext cx="3086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Answering questions from the participants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7250" y="3457575"/>
            <a:ext cx="3467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Sardar </a:t>
            </a:r>
            <a:r>
              <a:rPr lang="en-US" sz="1200" dirty="0" err="1">
                <a:solidFill>
                  <a:prstClr val="black"/>
                </a:solidFill>
              </a:rPr>
              <a:t>Azam</a:t>
            </a:r>
            <a:r>
              <a:rPr lang="en-US" sz="1200" dirty="0">
                <a:solidFill>
                  <a:prstClr val="black"/>
                </a:solidFill>
              </a:rPr>
              <a:t> with Al Haj </a:t>
            </a:r>
            <a:r>
              <a:rPr lang="en-US" sz="1200" dirty="0" err="1">
                <a:solidFill>
                  <a:prstClr val="black"/>
                </a:solidFill>
              </a:rPr>
              <a:t>Rizwan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Badshah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2500" y="6029325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Al </a:t>
            </a:r>
            <a:r>
              <a:rPr lang="en-US" sz="1200" dirty="0">
                <a:solidFill>
                  <a:prstClr val="black"/>
                </a:solidFill>
              </a:rPr>
              <a:t>Haj distributing Holy Qurans amongst the participants.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Al Haj </a:t>
            </a:r>
            <a:r>
              <a:rPr lang="en-US" sz="1200" dirty="0" err="1">
                <a:solidFill>
                  <a:prstClr val="black"/>
                </a:solidFill>
              </a:rPr>
              <a:t>Rizwan</a:t>
            </a:r>
            <a:r>
              <a:rPr lang="en-US" sz="1200" dirty="0">
                <a:solidFill>
                  <a:prstClr val="black"/>
                </a:solidFill>
              </a:rPr>
              <a:t> and Sardar </a:t>
            </a:r>
            <a:r>
              <a:rPr lang="en-US" sz="1200" dirty="0" err="1">
                <a:solidFill>
                  <a:prstClr val="black"/>
                </a:solidFill>
              </a:rPr>
              <a:t>Azam</a:t>
            </a:r>
            <a:r>
              <a:rPr lang="en-US" sz="1200" dirty="0">
                <a:solidFill>
                  <a:prstClr val="black"/>
                </a:solidFill>
              </a:rPr>
              <a:t> praying collectively for humanity, peace, sanity and thanking the people of US for their </a:t>
            </a:r>
            <a:r>
              <a:rPr lang="en-US" sz="1200" dirty="0" smtClean="0">
                <a:solidFill>
                  <a:prstClr val="black"/>
                </a:solidFill>
              </a:rPr>
              <a:t>compassion </a:t>
            </a:r>
            <a:r>
              <a:rPr lang="en-US" sz="1200" dirty="0">
                <a:solidFill>
                  <a:prstClr val="black"/>
                </a:solidFill>
              </a:rPr>
              <a:t>and </a:t>
            </a:r>
            <a:r>
              <a:rPr lang="en-US" sz="1200" dirty="0" err="1">
                <a:solidFill>
                  <a:prstClr val="black"/>
                </a:solidFill>
              </a:rPr>
              <a:t>sympathisizing</a:t>
            </a:r>
            <a:r>
              <a:rPr lang="en-US" sz="1200" dirty="0">
                <a:solidFill>
                  <a:prstClr val="black"/>
                </a:solidFill>
              </a:rPr>
              <a:t> with Muslims around the world especially Pakistan-Afghanistan.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6" y="4083903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1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Power Engineering®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repeatable scientific method for delivering predictable, quantifiable factors and elements to support community stability and </a:t>
            </a:r>
            <a:r>
              <a:rPr lang="en-US" dirty="0" smtClean="0"/>
              <a:t>security” – Dr. Dan Tolley, Soft Power Solutions LLC</a:t>
            </a:r>
          </a:p>
          <a:p>
            <a:pPr lvl="1"/>
            <a:endParaRPr lang="en-US" dirty="0"/>
          </a:p>
          <a:p>
            <a:r>
              <a:rPr lang="en-US" dirty="0" smtClean="0"/>
              <a:t>Case Study</a:t>
            </a:r>
          </a:p>
          <a:p>
            <a:pPr lvl="1"/>
            <a:r>
              <a:rPr lang="en-US" dirty="0"/>
              <a:t>Soft Power Engineering effort between Pakistan and US to derive needs and solutions through interaction and co-creation with government officials, local leaders and businessmen/farmers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is Soft Power Solutions?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Soft Power Solutions</a:t>
            </a:r>
          </a:p>
          <a:p>
            <a:pPr marL="0" indent="0" algn="ctr">
              <a:buNone/>
            </a:pPr>
            <a:r>
              <a:rPr lang="en-US" sz="2800" dirty="0" smtClean="0"/>
              <a:t>A Native Hawaiian Organization owned SBA 8a</a:t>
            </a:r>
          </a:p>
          <a:p>
            <a:pPr marL="0" indent="0" algn="ctr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Mission</a:t>
            </a:r>
            <a:endParaRPr lang="en-US" sz="2800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2800" dirty="0">
                <a:solidFill>
                  <a:prstClr val="black"/>
                </a:solidFill>
              </a:rPr>
              <a:t>Enhance government, community, and industry capacities to advance our nation’s interest in the geopolitical realm of Soft </a:t>
            </a:r>
            <a:r>
              <a:rPr lang="en-US" sz="2800" dirty="0" smtClean="0">
                <a:solidFill>
                  <a:prstClr val="black"/>
                </a:solidFill>
              </a:rPr>
              <a:t>Power such Security Cooperation events or Disaster Response Risk Reduction (DRRR)  </a:t>
            </a:r>
          </a:p>
          <a:p>
            <a:pPr marL="0" lvl="0" indent="0" algn="ctr">
              <a:buNone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People</a:t>
            </a:r>
            <a:endParaRPr lang="en-US" sz="2800" b="1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en-US" sz="2800" dirty="0"/>
              <a:t>A leadership team of scientists, engineers, and business leaders distinguished by their successful military and civilian accomplishments. 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0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Improper disposal of Qur’ans at Bagram AB</a:t>
            </a:r>
          </a:p>
          <a:p>
            <a:pPr lvl="1"/>
            <a:r>
              <a:rPr lang="en-US" sz="2800" dirty="0" smtClean="0"/>
              <a:t>Perceived as deliberate disrespect</a:t>
            </a:r>
          </a:p>
          <a:p>
            <a:pPr lvl="1"/>
            <a:r>
              <a:rPr lang="en-US" sz="2800" dirty="0" smtClean="0"/>
              <a:t>Was actually an act of uninformed personnel</a:t>
            </a:r>
          </a:p>
          <a:p>
            <a:r>
              <a:rPr lang="en-US" sz="2800" dirty="0" smtClean="0"/>
              <a:t>Soft Power Solutions (SPS) CEO initiated discussion with Brig (R) Effendi</a:t>
            </a:r>
          </a:p>
          <a:p>
            <a:r>
              <a:rPr lang="en-US" sz="2800" dirty="0" smtClean="0"/>
              <a:t>SPS &amp; Brig (R) Effendi decided to help with messaging</a:t>
            </a:r>
          </a:p>
          <a:p>
            <a:pPr lvl="1"/>
            <a:r>
              <a:rPr lang="en-US" sz="2800" dirty="0" smtClean="0"/>
              <a:t>Capable of diffusing issue</a:t>
            </a:r>
          </a:p>
          <a:p>
            <a:pPr lvl="1"/>
            <a:r>
              <a:rPr lang="en-US" sz="2800" dirty="0" smtClean="0"/>
              <a:t>Form an international team of businesses</a:t>
            </a:r>
          </a:p>
          <a:p>
            <a:pPr lvl="1"/>
            <a:r>
              <a:rPr lang="en-US" sz="2800" dirty="0" smtClean="0"/>
              <a:t>Develop plan of action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Goal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Support US efforts of transparency and rebuild relationships with a gesture of respect and compassion by the American people</a:t>
            </a:r>
          </a:p>
          <a:p>
            <a:endParaRPr lang="en-US" sz="2800" dirty="0" smtClean="0"/>
          </a:p>
          <a:p>
            <a:pPr lvl="1"/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Phase 1:  Through March 9</a:t>
            </a:r>
          </a:p>
          <a:p>
            <a:pPr lvl="1"/>
            <a:r>
              <a:rPr lang="en-US" sz="2800" dirty="0" smtClean="0"/>
              <a:t>Distribute Holy Qur’ans to as an initial gesture</a:t>
            </a:r>
          </a:p>
          <a:p>
            <a:pPr lvl="1"/>
            <a:r>
              <a:rPr lang="en-US" sz="2800" dirty="0" smtClean="0"/>
              <a:t>Attach notes from US businesses expressing compassion and respect</a:t>
            </a:r>
          </a:p>
          <a:p>
            <a:pPr lvl="1"/>
            <a:r>
              <a:rPr lang="en-US" sz="2800" dirty="0" smtClean="0"/>
              <a:t>Identify 12 Afghan and 4 Pakistan provinces for distribution</a:t>
            </a:r>
          </a:p>
          <a:p>
            <a:pPr lvl="1"/>
            <a:r>
              <a:rPr lang="en-US" sz="2800" dirty="0" smtClean="0"/>
              <a:t>Distribution ceremonies presided over by respected Afghan leaders</a:t>
            </a:r>
          </a:p>
          <a:p>
            <a:pPr lvl="1"/>
            <a:r>
              <a:rPr lang="en-US" sz="2800" dirty="0" smtClean="0"/>
              <a:t>Estimated cost:  $25K</a:t>
            </a:r>
          </a:p>
          <a:p>
            <a:pPr marL="457200" lvl="1" indent="0" algn="ctr">
              <a:buNone/>
            </a:pPr>
            <a:r>
              <a:rPr lang="en-US" sz="2800" b="1" dirty="0" smtClean="0"/>
              <a:t>To date:  5,000 Holy Qur’ans distributed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657850" cy="1219200"/>
          </a:xfrm>
        </p:spPr>
        <p:txBody>
          <a:bodyPr/>
          <a:lstStyle/>
          <a:p>
            <a:r>
              <a:rPr lang="en-US" dirty="0" smtClean="0"/>
              <a:t>Plan of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Phase 2 Through June 2012</a:t>
            </a:r>
          </a:p>
          <a:p>
            <a:pPr lvl="1"/>
            <a:r>
              <a:rPr lang="en-US" sz="2800" dirty="0" smtClean="0"/>
              <a:t>Long term messaging to prevent escalation</a:t>
            </a:r>
          </a:p>
          <a:p>
            <a:pPr lvl="1"/>
            <a:r>
              <a:rPr lang="en-US" sz="2800" dirty="0" smtClean="0"/>
              <a:t>Recognition of contributors</a:t>
            </a:r>
          </a:p>
          <a:p>
            <a:pPr lvl="1"/>
            <a:r>
              <a:rPr lang="en-US" sz="2800" dirty="0" smtClean="0"/>
              <a:t>Assess effectiveness of Phase 1</a:t>
            </a:r>
          </a:p>
          <a:p>
            <a:pPr lvl="1"/>
            <a:r>
              <a:rPr lang="en-US" sz="2800" dirty="0" smtClean="0"/>
              <a:t>Develop courses of action</a:t>
            </a:r>
          </a:p>
          <a:p>
            <a:pPr lvl="2"/>
            <a:r>
              <a:rPr lang="en-US" sz="2800" dirty="0" smtClean="0"/>
              <a:t>Religious gatherings</a:t>
            </a:r>
          </a:p>
          <a:p>
            <a:pPr lvl="2"/>
            <a:r>
              <a:rPr lang="en-US" sz="2800" dirty="0" smtClean="0"/>
              <a:t>Engagements that affect PRIME </a:t>
            </a:r>
          </a:p>
          <a:p>
            <a:pPr lvl="2"/>
            <a:r>
              <a:rPr lang="en-US" sz="2800" dirty="0" smtClean="0"/>
              <a:t>Develop public-private partnership initiatives</a:t>
            </a:r>
          </a:p>
          <a:p>
            <a:pPr lvl="2"/>
            <a:r>
              <a:rPr lang="en-US" sz="2800" dirty="0" smtClean="0"/>
              <a:t>Strategic messaging (Pashtunwali)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657850" cy="1219200"/>
          </a:xfrm>
        </p:spPr>
        <p:txBody>
          <a:bodyPr/>
          <a:lstStyle/>
          <a:p>
            <a:r>
              <a:rPr lang="en-US" dirty="0" smtClean="0"/>
              <a:t>Plan of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Fatwas of forgiveness declared </a:t>
            </a:r>
            <a:r>
              <a:rPr lang="en-US" sz="2800" dirty="0" smtClean="0"/>
              <a:t>by </a:t>
            </a:r>
            <a:r>
              <a:rPr lang="en-US" sz="2800" dirty="0" smtClean="0"/>
              <a:t>religious leaders</a:t>
            </a:r>
          </a:p>
          <a:p>
            <a:pPr lvl="1"/>
            <a:r>
              <a:rPr lang="en-US" sz="2800" dirty="0" smtClean="0"/>
              <a:t>12 Afghan Provinces</a:t>
            </a:r>
          </a:p>
          <a:p>
            <a:pPr lvl="1"/>
            <a:r>
              <a:rPr lang="en-US" sz="2800" dirty="0" smtClean="0"/>
              <a:t>4 Pakistani provinces</a:t>
            </a:r>
          </a:p>
          <a:p>
            <a:r>
              <a:rPr lang="en-US" sz="2800" dirty="0" smtClean="0"/>
              <a:t>Over 22 distribution ceremonies with support from community, religious, and government leaders</a:t>
            </a:r>
          </a:p>
          <a:p>
            <a:pPr lvl="1"/>
            <a:r>
              <a:rPr lang="en-US" dirty="0" smtClean="0"/>
              <a:t>Afghan army flag officers</a:t>
            </a:r>
          </a:p>
          <a:p>
            <a:pPr lvl="1"/>
            <a:r>
              <a:rPr lang="en-US" dirty="0" smtClean="0"/>
              <a:t>Provincial governors &amp; community leaders</a:t>
            </a:r>
          </a:p>
          <a:p>
            <a:pPr lvl="1"/>
            <a:r>
              <a:rPr lang="en-US" dirty="0" smtClean="0"/>
              <a:t>Government officials (including judges and ministry officials)</a:t>
            </a:r>
            <a:endParaRPr lang="en-US" sz="2800" dirty="0" smtClean="0"/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E90E-7EEA-44A5-AB16-9E5790874D7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657850" cy="1219200"/>
          </a:xfrm>
        </p:spPr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Qur’an Distribution Activity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7098"/>
            <a:ext cx="2979736" cy="223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9845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114800"/>
            <a:ext cx="2984499" cy="223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83" y="4191000"/>
            <a:ext cx="2933699" cy="22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891" y="3757278"/>
            <a:ext cx="4710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British Muslims from London UK at the Center.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3945" y="3757278"/>
            <a:ext cx="3372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Food being served to the guests.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8972" y="6324600"/>
            <a:ext cx="24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Another view of food being served to the guests.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8364" y="6412468"/>
            <a:ext cx="3768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Another shift of guests having lunch.</a:t>
            </a:r>
          </a:p>
        </p:txBody>
      </p:sp>
    </p:spTree>
    <p:extLst>
      <p:ext uri="{BB962C8B-B14F-4D97-AF65-F5344CB8AC3E}">
        <p14:creationId xmlns:p14="http://schemas.microsoft.com/office/powerpoint/2010/main" val="35496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878519" cy="215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8775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896613" cy="217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09278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" y="3759089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Departing for Friday prayers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8876" y="3837801"/>
            <a:ext cx="2171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A </a:t>
            </a:r>
            <a:r>
              <a:rPr lang="en-US" sz="1200" dirty="0">
                <a:solidFill>
                  <a:prstClr val="black"/>
                </a:solidFill>
              </a:rPr>
              <a:t>tribal chief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506" y="6324600"/>
            <a:ext cx="419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Al </a:t>
            </a:r>
            <a:r>
              <a:rPr lang="en-US" sz="1200" dirty="0">
                <a:solidFill>
                  <a:prstClr val="black"/>
                </a:solidFill>
              </a:rPr>
              <a:t>Haj </a:t>
            </a:r>
            <a:r>
              <a:rPr lang="en-US" sz="1200" dirty="0" err="1">
                <a:solidFill>
                  <a:prstClr val="black"/>
                </a:solidFill>
              </a:rPr>
              <a:t>Rizwan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Badshah</a:t>
            </a:r>
            <a:r>
              <a:rPr lang="en-US" sz="1200" dirty="0">
                <a:solidFill>
                  <a:prstClr val="black"/>
                </a:solidFill>
              </a:rPr>
              <a:t>, Mr. </a:t>
            </a:r>
            <a:r>
              <a:rPr lang="en-US" sz="1200" dirty="0" err="1">
                <a:solidFill>
                  <a:prstClr val="black"/>
                </a:solidFill>
              </a:rPr>
              <a:t>Asif</a:t>
            </a:r>
            <a:r>
              <a:rPr lang="en-US" sz="1200" dirty="0">
                <a:solidFill>
                  <a:prstClr val="black"/>
                </a:solidFill>
              </a:rPr>
              <a:t> Khan and Sardar </a:t>
            </a:r>
            <a:r>
              <a:rPr lang="en-US" sz="1200" dirty="0" err="1">
                <a:solidFill>
                  <a:prstClr val="black"/>
                </a:solidFill>
              </a:rPr>
              <a:t>Azam</a:t>
            </a:r>
            <a:r>
              <a:rPr lang="en-US" sz="1200" dirty="0">
                <a:solidFill>
                  <a:prstClr val="black"/>
                </a:solidFill>
              </a:rPr>
              <a:t> Effendi explaining your letters and showing samples of Holy Quran.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072" y="6324600"/>
            <a:ext cx="245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Another view of food being served to the guests.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Qur’an Distribution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10153</TotalTime>
  <Words>600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Who is Soft Power Solutions?</vt:lpstr>
      <vt:lpstr>Situation</vt:lpstr>
      <vt:lpstr>Plan of Action</vt:lpstr>
      <vt:lpstr>Plan of Action</vt:lpstr>
      <vt:lpstr>Plan of Action</vt:lpstr>
      <vt:lpstr>Outcome</vt:lpstr>
      <vt:lpstr>Qur’an Distribution Activity</vt:lpstr>
      <vt:lpstr>Qur’an Distribution Activity</vt:lpstr>
      <vt:lpstr>Qur’an Distribution Activity</vt:lpstr>
      <vt:lpstr>Qur’an Distribution Activity</vt:lpstr>
      <vt:lpstr>Soft Power Engineering®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Tolley</dc:creator>
  <cp:lastModifiedBy>Soft Power Solutions</cp:lastModifiedBy>
  <cp:revision>121</cp:revision>
  <cp:lastPrinted>2012-03-05T15:36:42Z</cp:lastPrinted>
  <dcterms:created xsi:type="dcterms:W3CDTF">2012-01-16T01:02:25Z</dcterms:created>
  <dcterms:modified xsi:type="dcterms:W3CDTF">2012-04-24T12:07:46Z</dcterms:modified>
</cp:coreProperties>
</file>