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7" r:id="rId2"/>
    <p:sldId id="354" r:id="rId3"/>
    <p:sldId id="380" r:id="rId4"/>
    <p:sldId id="376" r:id="rId5"/>
    <p:sldId id="378" r:id="rId6"/>
    <p:sldId id="381" r:id="rId7"/>
    <p:sldId id="357" r:id="rId8"/>
    <p:sldId id="358" r:id="rId9"/>
    <p:sldId id="359" r:id="rId10"/>
    <p:sldId id="360" r:id="rId11"/>
    <p:sldId id="355" r:id="rId12"/>
    <p:sldId id="353" r:id="rId13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98" autoAdjust="0"/>
    <p:restoredTop sz="94680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72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B52BA-7DBF-4A2B-B7A8-3735D9A46353}" type="datetimeFigureOut">
              <a:rPr lang="en-US" smtClean="0"/>
              <a:t>10/8/2013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4F5A7-29D0-48AB-8DB9-A90AED7901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269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1" cy="468630"/>
          </a:xfrm>
          <a:prstGeom prst="rect">
            <a:avLst/>
          </a:prstGeom>
        </p:spPr>
        <p:txBody>
          <a:bodyPr vert="horz" lIns="94036" tIns="47019" rIns="94036" bIns="4701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1" cy="468630"/>
          </a:xfrm>
          <a:prstGeom prst="rect">
            <a:avLst/>
          </a:prstGeom>
        </p:spPr>
        <p:txBody>
          <a:bodyPr vert="horz" lIns="94036" tIns="47019" rIns="94036" bIns="47019" rtlCol="0"/>
          <a:lstStyle>
            <a:lvl1pPr algn="r">
              <a:defRPr sz="1200"/>
            </a:lvl1pPr>
          </a:lstStyle>
          <a:p>
            <a:fld id="{CF170BCB-5ACE-480D-A714-164F5BC7AD53}" type="datetimeFigureOut">
              <a:rPr lang="en-US" smtClean="0"/>
              <a:t>10/8/2013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36" tIns="47019" rIns="94036" bIns="4701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1" y="4451986"/>
            <a:ext cx="5669280" cy="4217670"/>
          </a:xfrm>
          <a:prstGeom prst="rect">
            <a:avLst/>
          </a:prstGeom>
        </p:spPr>
        <p:txBody>
          <a:bodyPr vert="horz" lIns="94036" tIns="47019" rIns="94036" bIns="4701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70861" cy="468630"/>
          </a:xfrm>
          <a:prstGeom prst="rect">
            <a:avLst/>
          </a:prstGeom>
        </p:spPr>
        <p:txBody>
          <a:bodyPr vert="horz" lIns="94036" tIns="47019" rIns="94036" bIns="4701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3"/>
            <a:ext cx="3070861" cy="468630"/>
          </a:xfrm>
          <a:prstGeom prst="rect">
            <a:avLst/>
          </a:prstGeom>
        </p:spPr>
        <p:txBody>
          <a:bodyPr vert="horz" lIns="94036" tIns="47019" rIns="94036" bIns="47019" rtlCol="0" anchor="b"/>
          <a:lstStyle>
            <a:lvl1pPr algn="r">
              <a:defRPr sz="1200"/>
            </a:lvl1pPr>
          </a:lstStyle>
          <a:p>
            <a:fld id="{64608CB1-3686-40BD-A728-6FC113B944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832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08CB1-3686-40BD-A728-6FC113B9440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470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08CB1-3686-40BD-A728-6FC113B9440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470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20105" y="4304912"/>
            <a:ext cx="5669280" cy="421767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08CB1-3686-40BD-A728-6FC113B9440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93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20105" y="4304912"/>
            <a:ext cx="5669280" cy="421767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08CB1-3686-40BD-A728-6FC113B9440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93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20105" y="4304912"/>
            <a:ext cx="5669280" cy="421767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08CB1-3686-40BD-A728-6FC113B9440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93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20105" y="4304912"/>
            <a:ext cx="5669280" cy="421767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08CB1-3686-40BD-A728-6FC113B9440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93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08CB1-3686-40BD-A728-6FC113B9440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59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08CB1-3686-40BD-A728-6FC113B9440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215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F3068-857D-404E-B12E-C1D8B8416603}" type="datetime1">
              <a:rPr lang="en-US" smtClean="0"/>
              <a:t>10/8/2013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SPS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E90E-7EEA-44A5-AB16-9E5790874D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54" r="13408" b="20000"/>
          <a:stretch/>
        </p:blipFill>
        <p:spPr bwMode="auto">
          <a:xfrm>
            <a:off x="6115050" y="88900"/>
            <a:ext cx="2952750" cy="1054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85017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8F879-E484-4502-8DCE-F3AEB97FDFEC}" type="datetime1">
              <a:rPr lang="en-US" smtClean="0"/>
              <a:t>10/8/2013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SPS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E90E-7EEA-44A5-AB16-9E5790874D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820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65947-083D-4DA9-95E3-4037330FD867}" type="datetime1">
              <a:rPr lang="en-US" smtClean="0"/>
              <a:t>10/8/2013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SPS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E90E-7EEA-44A5-AB16-9E5790874D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658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5657850" cy="1219200"/>
          </a:xfrm>
        </p:spPr>
        <p:txBody>
          <a:bodyPr>
            <a:noAutofit/>
          </a:bodyPr>
          <a:lstStyle>
            <a:lvl1pPr algn="l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  <a:noFill/>
          <a:ln w="28575">
            <a:noFill/>
          </a:ln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1FD97-1B4B-40FB-83D1-305A1369EC55}" type="datetime1">
              <a:rPr lang="en-US" smtClean="0"/>
              <a:t>10/8/2013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SPS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E90E-7EEA-44A5-AB16-9E5790874D7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38100" cmpd="tri">
            <a:solidFill>
              <a:srgbClr val="8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57200" y="6400800"/>
            <a:ext cx="8229600" cy="0"/>
          </a:xfrm>
          <a:prstGeom prst="line">
            <a:avLst/>
          </a:prstGeom>
          <a:ln w="38100" cmpd="tri">
            <a:solidFill>
              <a:srgbClr val="8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247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864A4-4D78-49C3-9584-8E8C3E39746E}" type="datetime1">
              <a:rPr lang="en-US" smtClean="0"/>
              <a:t>10/8/2013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SPS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E90E-7EEA-44A5-AB16-9E5790874D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95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508B5-8444-4AA0-90E0-6CEF31849A5C}" type="datetime1">
              <a:rPr lang="en-US" smtClean="0"/>
              <a:t>10/8/2013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SPS Proprietary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E90E-7EEA-44A5-AB16-9E5790874D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38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46B0C-6410-4D07-A260-860F42FBE744}" type="datetime1">
              <a:rPr lang="en-US" smtClean="0"/>
              <a:t>10/8/2013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SPS Proprietary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E90E-7EEA-44A5-AB16-9E5790874D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165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3656E-85F7-40E2-91AD-09BAD86076A4}" type="datetime1">
              <a:rPr lang="en-US" smtClean="0"/>
              <a:t>10/8/2013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SPS Proprietary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E90E-7EEA-44A5-AB16-9E5790874D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50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5848-D00D-483A-A930-BAC84F4FD919}" type="datetime1">
              <a:rPr lang="en-US" smtClean="0"/>
              <a:t>10/8/2013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SPS Proprietary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E90E-7EEA-44A5-AB16-9E5790874D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58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6780B-E990-4B99-B0D5-1B71190F0544}" type="datetime1">
              <a:rPr lang="en-US" smtClean="0"/>
              <a:t>10/8/2013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SPS Proprietary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E90E-7EEA-44A5-AB16-9E5790874D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746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CC91-B32B-43D7-B88B-B54EDF8B3023}" type="datetime1">
              <a:rPr lang="en-US" smtClean="0"/>
              <a:t>10/8/2013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SPS Proprietary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E90E-7EEA-44A5-AB16-9E5790874D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43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3BA92-8557-4F90-9CD0-CDB04D0F07B4}" type="datetime1">
              <a:rPr lang="en-US" smtClean="0"/>
              <a:t>10/8/2013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SPS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FE90E-7EEA-44A5-AB16-9E5790874D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99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E90E-7EEA-44A5-AB16-9E5790874D77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1466755"/>
            <a:ext cx="7848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800" dirty="0" smtClean="0"/>
          </a:p>
          <a:p>
            <a:pPr algn="ctr"/>
            <a:endParaRPr lang="en-US" sz="4800" dirty="0" smtClean="0"/>
          </a:p>
          <a:p>
            <a:pPr algn="ctr"/>
            <a:endParaRPr lang="en-US" sz="3600" b="1" dirty="0" smtClean="0"/>
          </a:p>
          <a:p>
            <a:pPr algn="ctr"/>
            <a:r>
              <a:rPr lang="en-US" sz="4400" b="1" dirty="0" smtClean="0"/>
              <a:t>Phase 0 Panel</a:t>
            </a:r>
            <a:endParaRPr lang="en-US" sz="4400" b="1" dirty="0" smtClean="0"/>
          </a:p>
          <a:p>
            <a:pPr algn="ctr"/>
            <a:r>
              <a:rPr lang="en-US" sz="2400" dirty="0"/>
              <a:t>8</a:t>
            </a:r>
            <a:r>
              <a:rPr lang="en-US" sz="2400" smtClean="0"/>
              <a:t> </a:t>
            </a:r>
            <a:r>
              <a:rPr lang="en-US" sz="2400" dirty="0" smtClean="0"/>
              <a:t>October 2013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Edwin A. (Skip) Vincent, Brig Gen, USAF (Ret)</a:t>
            </a:r>
          </a:p>
          <a:p>
            <a:pPr algn="r"/>
            <a:r>
              <a:rPr lang="en-US" sz="2000" dirty="0" smtClean="0"/>
              <a:t>Chairman, Soft Power Solutions, LLC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14478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Social Computing and Crisis in the New Information Age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27077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5962650" cy="1219200"/>
          </a:xfrm>
        </p:spPr>
        <p:txBody>
          <a:bodyPr/>
          <a:lstStyle/>
          <a:p>
            <a:r>
              <a:rPr lang="en-US" sz="3600" dirty="0"/>
              <a:t>Unifying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543800" cy="42211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Arial" charset="0"/>
                <a:cs typeface="Arial" charset="0"/>
              </a:rPr>
              <a:t>Building Capacity helps bridge the gap between assessment and desired end state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Improve capabilities, resources, or processes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Develop plans around desired technology or resources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Co-creative approaches to achieve </a:t>
            </a:r>
            <a:r>
              <a:rPr lang="en-US" b="1" i="1" u="sng" dirty="0" smtClean="0">
                <a:latin typeface="Arial" charset="0"/>
                <a:cs typeface="Arial" charset="0"/>
              </a:rPr>
              <a:t>outcomes</a:t>
            </a:r>
            <a:r>
              <a:rPr lang="en-US" dirty="0" smtClean="0">
                <a:latin typeface="Arial" charset="0"/>
                <a:cs typeface="Arial" charset="0"/>
              </a:rPr>
              <a:t> (not just outputs)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Measures progress and promotes transparency</a:t>
            </a:r>
          </a:p>
          <a:p>
            <a:pPr lvl="2"/>
            <a:endParaRPr lang="en-US" sz="2000" dirty="0" smtClean="0">
              <a:latin typeface="Arial" charset="0"/>
              <a:cs typeface="Arial" charset="0"/>
            </a:endParaRPr>
          </a:p>
          <a:p>
            <a:pPr marL="457200" lvl="1" indent="0" algn="ctr">
              <a:buNone/>
            </a:pPr>
            <a:r>
              <a:rPr lang="en-US" sz="2600" b="1" i="1" u="sng" dirty="0" smtClean="0">
                <a:latin typeface="Arial" charset="0"/>
                <a:cs typeface="Arial" charset="0"/>
              </a:rPr>
              <a:t>To measure progress of efforts regarding issues at the point of need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E90E-7EEA-44A5-AB16-9E5790874D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4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001000" cy="1219200"/>
          </a:xfrm>
        </p:spPr>
        <p:txBody>
          <a:bodyPr/>
          <a:lstStyle/>
          <a:p>
            <a:r>
              <a:rPr lang="en-US" sz="3600" dirty="0" smtClean="0"/>
              <a:t>Implementation and Ground Truth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153400" cy="422116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Arial" charset="0"/>
                <a:cs typeface="Arial" charset="0"/>
              </a:rPr>
              <a:t>Enduring Freedom – </a:t>
            </a:r>
            <a:r>
              <a:rPr lang="en-US" sz="2800" dirty="0" smtClean="0">
                <a:latin typeface="Arial" charset="0"/>
                <a:cs typeface="Arial" charset="0"/>
              </a:rPr>
              <a:t>Personal experience</a:t>
            </a:r>
          </a:p>
          <a:p>
            <a:r>
              <a:rPr lang="en-US" sz="2800" b="1" dirty="0" smtClean="0">
                <a:latin typeface="Arial" charset="0"/>
                <a:cs typeface="Arial" charset="0"/>
              </a:rPr>
              <a:t>Philippines –</a:t>
            </a:r>
            <a:r>
              <a:rPr lang="en-US" sz="2800" dirty="0" smtClean="0">
                <a:latin typeface="Arial" charset="0"/>
                <a:cs typeface="Arial" charset="0"/>
              </a:rPr>
              <a:t> Successful Military Support</a:t>
            </a:r>
          </a:p>
          <a:p>
            <a:r>
              <a:rPr lang="en-US" sz="2800" b="1" dirty="0" smtClean="0">
                <a:latin typeface="Arial" charset="0"/>
                <a:cs typeface="Arial" charset="0"/>
              </a:rPr>
              <a:t>Pakistan –</a:t>
            </a:r>
            <a:r>
              <a:rPr lang="en-US" sz="2800" dirty="0" smtClean="0">
                <a:latin typeface="Arial" charset="0"/>
                <a:cs typeface="Arial" charset="0"/>
              </a:rPr>
              <a:t> Order from Confusion</a:t>
            </a:r>
          </a:p>
          <a:p>
            <a:r>
              <a:rPr lang="en-US" sz="2800" b="1" dirty="0" smtClean="0">
                <a:latin typeface="Arial" charset="0"/>
                <a:cs typeface="Arial" charset="0"/>
              </a:rPr>
              <a:t>Holy Qu’ran burning </a:t>
            </a:r>
            <a:r>
              <a:rPr lang="en-US" sz="2800" dirty="0" smtClean="0">
                <a:latin typeface="Arial" charset="0"/>
                <a:cs typeface="Arial" charset="0"/>
              </a:rPr>
              <a:t>– Defeating Violence</a:t>
            </a:r>
          </a:p>
          <a:p>
            <a:r>
              <a:rPr lang="en-US" sz="2800" b="1" dirty="0" smtClean="0">
                <a:latin typeface="Arial" charset="0"/>
                <a:cs typeface="Arial" charset="0"/>
              </a:rPr>
              <a:t>Burma (Myanmar) </a:t>
            </a:r>
            <a:r>
              <a:rPr lang="en-US" sz="2800" dirty="0" smtClean="0">
                <a:latin typeface="Arial" charset="0"/>
                <a:cs typeface="Arial" charset="0"/>
              </a:rPr>
              <a:t> - From Closed to Opening society</a:t>
            </a:r>
            <a:endParaRPr lang="en-US" dirty="0" smtClean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E90E-7EEA-44A5-AB16-9E5790874D77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0" y="6479273"/>
            <a:ext cx="10567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i="1" dirty="0" smtClean="0"/>
              <a:t>Copyright 2013</a:t>
            </a:r>
            <a:endParaRPr lang="en-US" sz="1050" i="1" dirty="0"/>
          </a:p>
        </p:txBody>
      </p:sp>
    </p:spTree>
    <p:extLst>
      <p:ext uri="{BB962C8B-B14F-4D97-AF65-F5344CB8AC3E}">
        <p14:creationId xmlns:p14="http://schemas.microsoft.com/office/powerpoint/2010/main" val="203133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E90E-7EEA-44A5-AB16-9E5790874D77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19100" y="2667000"/>
            <a:ext cx="8153400" cy="1219200"/>
          </a:xfrm>
        </p:spPr>
        <p:txBody>
          <a:bodyPr/>
          <a:lstStyle/>
          <a:p>
            <a:pPr algn="ctr"/>
            <a:r>
              <a:rPr lang="en-US" dirty="0" smtClean="0"/>
              <a:t>Discussion</a:t>
            </a: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558421" y="4267200"/>
            <a:ext cx="82296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“A small group of thoughtful people could change the world.  Indeed, it is the only thing that ever has.” – Margaret Mead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6073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Phase 0 and Soft Power</a:t>
            </a:r>
          </a:p>
          <a:p>
            <a:r>
              <a:rPr lang="en-US" sz="3200" dirty="0" smtClean="0"/>
              <a:t>Unifying Principles</a:t>
            </a:r>
          </a:p>
          <a:p>
            <a:r>
              <a:rPr lang="en-US" sz="3200" dirty="0" smtClean="0"/>
              <a:t>Implementation and </a:t>
            </a:r>
            <a:r>
              <a:rPr lang="en-US" sz="3200" dirty="0"/>
              <a:t>G</a:t>
            </a:r>
            <a:r>
              <a:rPr lang="en-US" sz="3200" dirty="0" smtClean="0"/>
              <a:t>round Truth</a:t>
            </a:r>
          </a:p>
          <a:p>
            <a:r>
              <a:rPr lang="en-US" sz="3200" dirty="0" smtClean="0"/>
              <a:t>Burma (Myanmar) Overview</a:t>
            </a:r>
          </a:p>
          <a:p>
            <a:r>
              <a:rPr lang="en-US" sz="3200" dirty="0" smtClean="0"/>
              <a:t>Discussion</a:t>
            </a:r>
          </a:p>
          <a:p>
            <a:endParaRPr lang="en-US" sz="32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 lvl="1"/>
            <a:endParaRPr 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E90E-7EEA-44A5-AB16-9E5790874D77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0874" y="236092"/>
            <a:ext cx="8089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/>
              <a:t>Phase </a:t>
            </a:r>
            <a:r>
              <a:rPr lang="en-US" sz="4000" b="1" u="sng" dirty="0" smtClean="0"/>
              <a:t>0 Panel</a:t>
            </a:r>
            <a:endParaRPr lang="en-US" sz="4000" b="1" u="sng" dirty="0"/>
          </a:p>
        </p:txBody>
      </p:sp>
    </p:spTree>
    <p:extLst>
      <p:ext uri="{BB962C8B-B14F-4D97-AF65-F5344CB8AC3E}">
        <p14:creationId xmlns:p14="http://schemas.microsoft.com/office/powerpoint/2010/main" val="2885475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Strategy Implementation</a:t>
            </a:r>
          </a:p>
          <a:p>
            <a:pPr lvl="1"/>
            <a:r>
              <a:rPr lang="en-US" sz="2800" dirty="0" smtClean="0"/>
              <a:t>Construct for decision makers</a:t>
            </a:r>
          </a:p>
          <a:p>
            <a:pPr lvl="1"/>
            <a:r>
              <a:rPr lang="en-US" sz="2800" dirty="0" smtClean="0"/>
              <a:t>Research Platform and leverage technology</a:t>
            </a:r>
          </a:p>
          <a:p>
            <a:r>
              <a:rPr lang="en-US" sz="3200" dirty="0" smtClean="0"/>
              <a:t>Shaping: Part of US military strategy</a:t>
            </a:r>
          </a:p>
          <a:p>
            <a:pPr lvl="1"/>
            <a:r>
              <a:rPr lang="en-US" sz="2800" dirty="0" smtClean="0"/>
              <a:t>Focus on relief, resilience, &amp; common interests</a:t>
            </a:r>
          </a:p>
          <a:p>
            <a:pPr lvl="1"/>
            <a:r>
              <a:rPr lang="en-US" sz="2800" dirty="0" smtClean="0"/>
              <a:t>Support for whole of government and nation approach </a:t>
            </a:r>
          </a:p>
          <a:p>
            <a:pPr lvl="1"/>
            <a:r>
              <a:rPr lang="en-US" sz="2800" dirty="0" smtClean="0"/>
              <a:t>Sustainability:  Must be community focused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 lvl="1"/>
            <a:endParaRPr 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E90E-7EEA-44A5-AB16-9E5790874D77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0874" y="236092"/>
            <a:ext cx="80897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u="sng" dirty="0"/>
              <a:t>Phase 0:  U.S. Military Operations that resides in the geopolitical realm of Soft Power</a:t>
            </a:r>
          </a:p>
        </p:txBody>
      </p:sp>
    </p:spTree>
    <p:extLst>
      <p:ext uri="{BB962C8B-B14F-4D97-AF65-F5344CB8AC3E}">
        <p14:creationId xmlns:p14="http://schemas.microsoft.com/office/powerpoint/2010/main" val="379045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696200" cy="1219200"/>
          </a:xfrm>
        </p:spPr>
        <p:txBody>
          <a:bodyPr/>
          <a:lstStyle/>
          <a:p>
            <a:r>
              <a:rPr lang="en-US" dirty="0" smtClean="0"/>
              <a:t>Soft Power/U.S. Phase 0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Today, soft power and hard power are largely separated, and separated by action and department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81200" y="2590800"/>
            <a:ext cx="1295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Soft Power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0" y="2590800"/>
            <a:ext cx="1295400" cy="2819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Hard Power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67600" y="2823411"/>
            <a:ext cx="1676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Warfighting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Coercion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Payments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Withholding support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Threats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2819400"/>
            <a:ext cx="1828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Diplomacy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Humanitarian assistance disaster response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Partnership Opportunities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Charitable giving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Business opportunities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57600" y="2819400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Who is the lead in between, and who is coordinating the uniform view?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0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Smart Power Illustration</a:t>
            </a:r>
            <a:endParaRPr lang="en-US" dirty="0"/>
          </a:p>
        </p:txBody>
      </p:sp>
      <p:sp>
        <p:nvSpPr>
          <p:cNvPr id="12" name="Left-Right Arrow 11"/>
          <p:cNvSpPr/>
          <p:nvPr/>
        </p:nvSpPr>
        <p:spPr>
          <a:xfrm>
            <a:off x="1905000" y="4906973"/>
            <a:ext cx="5257802" cy="533400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092201" y="4989007"/>
            <a:ext cx="2831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National Policy Continuum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905000" y="4426327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162800" y="4439503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905000" y="4624169"/>
            <a:ext cx="5257801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327553" y="4439503"/>
            <a:ext cx="248651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Smart Power Continuum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692319" y="1389995"/>
            <a:ext cx="179408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Capacity Building</a:t>
            </a:r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 rot="16200000">
            <a:off x="4381500" y="-742851"/>
            <a:ext cx="304801" cy="525780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205307" y="1759327"/>
            <a:ext cx="1862493" cy="40318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600" b="1" u="sng" dirty="0" smtClean="0"/>
              <a:t>Hard Power: </a:t>
            </a:r>
          </a:p>
          <a:p>
            <a:pPr algn="r"/>
            <a:r>
              <a:rPr lang="en-US" sz="1600" b="1" u="sng" dirty="0" smtClean="0"/>
              <a:t>A developed practice</a:t>
            </a:r>
          </a:p>
          <a:p>
            <a:pPr algn="r"/>
            <a:r>
              <a:rPr lang="en-US" sz="1600" dirty="0" smtClean="0"/>
              <a:t>Policy</a:t>
            </a:r>
          </a:p>
          <a:p>
            <a:pPr algn="r"/>
            <a:r>
              <a:rPr lang="en-US" sz="1600" dirty="0" smtClean="0"/>
              <a:t>Doctrine</a:t>
            </a:r>
          </a:p>
          <a:p>
            <a:pPr algn="r"/>
            <a:r>
              <a:rPr lang="en-US" sz="1600" dirty="0" smtClean="0"/>
              <a:t>Education</a:t>
            </a:r>
          </a:p>
          <a:p>
            <a:pPr algn="r"/>
            <a:r>
              <a:rPr lang="en-US" sz="1600" dirty="0" smtClean="0"/>
              <a:t>Plans</a:t>
            </a:r>
          </a:p>
          <a:p>
            <a:pPr algn="r"/>
            <a:r>
              <a:rPr lang="en-US" sz="1600" dirty="0" smtClean="0"/>
              <a:t>Exercises</a:t>
            </a:r>
          </a:p>
          <a:p>
            <a:pPr algn="r"/>
            <a:r>
              <a:rPr lang="en-US" sz="1600" dirty="0" smtClean="0"/>
              <a:t>Models</a:t>
            </a:r>
          </a:p>
          <a:p>
            <a:pPr algn="r"/>
            <a:r>
              <a:rPr lang="en-US" sz="1600" dirty="0" smtClean="0"/>
              <a:t>Simulation</a:t>
            </a:r>
          </a:p>
          <a:p>
            <a:pPr algn="r"/>
            <a:r>
              <a:rPr lang="en-US" sz="1600" dirty="0" smtClean="0"/>
              <a:t>Programs</a:t>
            </a:r>
          </a:p>
          <a:p>
            <a:pPr algn="r"/>
            <a:r>
              <a:rPr lang="en-US" sz="1600" dirty="0" smtClean="0"/>
              <a:t>Equipment</a:t>
            </a:r>
          </a:p>
          <a:p>
            <a:pPr algn="r"/>
            <a:r>
              <a:rPr lang="en-US" sz="1600" dirty="0" smtClean="0"/>
              <a:t>Experience</a:t>
            </a:r>
          </a:p>
          <a:p>
            <a:pPr algn="r"/>
            <a:r>
              <a:rPr lang="en-US" sz="1600" dirty="0" smtClean="0"/>
              <a:t>Force Structure</a:t>
            </a:r>
          </a:p>
          <a:p>
            <a:pPr algn="r"/>
            <a:endParaRPr lang="en-US" sz="1600" dirty="0"/>
          </a:p>
          <a:p>
            <a:pPr algn="r"/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0" y="1789865"/>
            <a:ext cx="1845234" cy="35394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Soft Power:</a:t>
            </a:r>
          </a:p>
          <a:p>
            <a:r>
              <a:rPr lang="en-US" sz="1600" b="1" u="sng" dirty="0" smtClean="0"/>
              <a:t>Not a developed practice</a:t>
            </a:r>
          </a:p>
          <a:p>
            <a:r>
              <a:rPr lang="en-US" sz="1600" dirty="0" smtClean="0"/>
              <a:t>Diplomatic Experience</a:t>
            </a:r>
          </a:p>
          <a:p>
            <a:r>
              <a:rPr lang="en-US" sz="1600" dirty="0" smtClean="0"/>
              <a:t>Soft Power Engineering®</a:t>
            </a:r>
          </a:p>
          <a:p>
            <a:r>
              <a:rPr lang="en-US" sz="1600" dirty="0" smtClean="0"/>
              <a:t>Yankee Ingenuity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  <p:pic>
        <p:nvPicPr>
          <p:cNvPr id="3" name="Picture 2" descr="Microsoft Excel - Relative Powers chart.xlsx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22" t="16048" r="21667" b="48659"/>
          <a:stretch/>
        </p:blipFill>
        <p:spPr>
          <a:xfrm>
            <a:off x="1845234" y="2078602"/>
            <a:ext cx="5469966" cy="24103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67000" y="3588127"/>
            <a:ext cx="1206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Soft Power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40430" y="2749927"/>
            <a:ext cx="1284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Hard Power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50690" y="6477000"/>
            <a:ext cx="19378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Copyright Soft Power Solutions 2012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4081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Tm="10000"/>
    </mc:Choice>
    <mc:Fallback xmlns:mv="urn:schemas-microsoft-com:mac:vml" xmlns="">
      <mp:transition xmlns:mp="http://schemas.microsoft.com/office/mac/powerpoint/2008/main" spd="slow" advTm="1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7724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Fitting Phase 0 into the Smart Power Continuum</a:t>
            </a:r>
            <a:endParaRPr lang="en-US" dirty="0"/>
          </a:p>
        </p:txBody>
      </p:sp>
      <p:sp>
        <p:nvSpPr>
          <p:cNvPr id="12" name="Left-Right Arrow 11"/>
          <p:cNvSpPr/>
          <p:nvPr/>
        </p:nvSpPr>
        <p:spPr>
          <a:xfrm>
            <a:off x="1905000" y="4782076"/>
            <a:ext cx="5257802" cy="533400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092201" y="4864110"/>
            <a:ext cx="2831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National Policy Continuum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905000" y="430143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162800" y="4314606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905000" y="4499272"/>
            <a:ext cx="5257801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327553" y="4314606"/>
            <a:ext cx="248651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Smart Power Continuum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616118" y="1295400"/>
            <a:ext cx="1794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Capacity Building</a:t>
            </a:r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 rot="16200000">
            <a:off x="4381500" y="-867748"/>
            <a:ext cx="304801" cy="525780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 descr="Microsoft Excel - Relative Powers chart.xlsx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22" t="16048" r="21667" b="48659"/>
          <a:stretch/>
        </p:blipFill>
        <p:spPr>
          <a:xfrm>
            <a:off x="1845234" y="1953705"/>
            <a:ext cx="5469966" cy="24103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5000" y="3932098"/>
            <a:ext cx="1206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Soft Power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54161" y="2091630"/>
            <a:ext cx="1284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Hard Power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50690" y="6477000"/>
            <a:ext cx="19378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Copyright Soft Power Solutions 2012</a:t>
            </a:r>
            <a:endParaRPr lang="en-US" sz="900" dirty="0"/>
          </a:p>
        </p:txBody>
      </p:sp>
      <p:sp>
        <p:nvSpPr>
          <p:cNvPr id="20" name="TextBox 19"/>
          <p:cNvSpPr txBox="1"/>
          <p:nvPr/>
        </p:nvSpPr>
        <p:spPr>
          <a:xfrm>
            <a:off x="2438400" y="254883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Phase 0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29000" y="254883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Phase 1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39824" y="254883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Phase 2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11424" y="3033831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Phase 3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19600" y="3761601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Phase 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14600" y="3567231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Phase 5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31" name="Curved Connector 30"/>
          <p:cNvCxnSpPr>
            <a:stCxn id="20" idx="3"/>
            <a:endCxn id="22" idx="1"/>
          </p:cNvCxnSpPr>
          <p:nvPr/>
        </p:nvCxnSpPr>
        <p:spPr>
          <a:xfrm>
            <a:off x="3108776" y="2687330"/>
            <a:ext cx="320224" cy="12700"/>
          </a:xfrm>
          <a:prstGeom prst="curvedConnector3">
            <a:avLst/>
          </a:prstGeom>
          <a:ln w="317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1"/>
          <p:cNvCxnSpPr>
            <a:stCxn id="22" idx="3"/>
            <a:endCxn id="23" idx="1"/>
          </p:cNvCxnSpPr>
          <p:nvPr/>
        </p:nvCxnSpPr>
        <p:spPr>
          <a:xfrm>
            <a:off x="4099376" y="2687330"/>
            <a:ext cx="640448" cy="12700"/>
          </a:xfrm>
          <a:prstGeom prst="curvedConnector3">
            <a:avLst>
              <a:gd name="adj1" fmla="val 50000"/>
            </a:avLst>
          </a:prstGeom>
          <a:ln w="317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stCxn id="23" idx="3"/>
            <a:endCxn id="25" idx="0"/>
          </p:cNvCxnSpPr>
          <p:nvPr/>
        </p:nvCxnSpPr>
        <p:spPr>
          <a:xfrm>
            <a:off x="5410200" y="2687330"/>
            <a:ext cx="1036412" cy="346501"/>
          </a:xfrm>
          <a:prstGeom prst="curvedConnector2">
            <a:avLst/>
          </a:prstGeom>
          <a:ln w="317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25" idx="2"/>
            <a:endCxn id="27" idx="3"/>
          </p:cNvCxnSpPr>
          <p:nvPr/>
        </p:nvCxnSpPr>
        <p:spPr>
          <a:xfrm rot="5400000">
            <a:off x="5473659" y="2927147"/>
            <a:ext cx="589271" cy="1356636"/>
          </a:xfrm>
          <a:prstGeom prst="curvedConnector2">
            <a:avLst/>
          </a:prstGeom>
          <a:ln w="317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>
            <a:stCxn id="27" idx="1"/>
            <a:endCxn id="30" idx="3"/>
          </p:cNvCxnSpPr>
          <p:nvPr/>
        </p:nvCxnSpPr>
        <p:spPr>
          <a:xfrm rot="10800000">
            <a:off x="3184976" y="3705731"/>
            <a:ext cx="1234624" cy="194370"/>
          </a:xfrm>
          <a:prstGeom prst="curvedConnector3">
            <a:avLst>
              <a:gd name="adj1" fmla="val 90901"/>
            </a:avLst>
          </a:prstGeom>
          <a:ln w="317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23" idx="2"/>
          </p:cNvCxnSpPr>
          <p:nvPr/>
        </p:nvCxnSpPr>
        <p:spPr>
          <a:xfrm rot="5400000">
            <a:off x="3732000" y="2362717"/>
            <a:ext cx="879901" cy="1806124"/>
          </a:xfrm>
          <a:prstGeom prst="curvedConnector2">
            <a:avLst/>
          </a:prstGeom>
          <a:ln w="317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/>
          <p:cNvCxnSpPr/>
          <p:nvPr/>
        </p:nvCxnSpPr>
        <p:spPr>
          <a:xfrm rot="5400000">
            <a:off x="3101036" y="3036148"/>
            <a:ext cx="838719" cy="487587"/>
          </a:xfrm>
          <a:prstGeom prst="curvedConnector3">
            <a:avLst>
              <a:gd name="adj1" fmla="val 90680"/>
            </a:avLst>
          </a:prstGeom>
          <a:ln w="317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urved Connector 38"/>
          <p:cNvCxnSpPr>
            <a:stCxn id="25" idx="2"/>
          </p:cNvCxnSpPr>
          <p:nvPr/>
        </p:nvCxnSpPr>
        <p:spPr>
          <a:xfrm rot="5400000">
            <a:off x="4667373" y="1920061"/>
            <a:ext cx="388471" cy="3170009"/>
          </a:xfrm>
          <a:prstGeom prst="curvedConnector2">
            <a:avLst/>
          </a:prstGeom>
          <a:ln w="317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6"/>
          <p:cNvCxnSpPr>
            <a:endCxn id="20" idx="1"/>
          </p:cNvCxnSpPr>
          <p:nvPr/>
        </p:nvCxnSpPr>
        <p:spPr>
          <a:xfrm rot="16200000" flipV="1">
            <a:off x="2014190" y="3111541"/>
            <a:ext cx="918135" cy="69714"/>
          </a:xfrm>
          <a:prstGeom prst="curvedConnector4">
            <a:avLst>
              <a:gd name="adj1" fmla="val 2324"/>
              <a:gd name="adj2" fmla="val 427911"/>
            </a:avLst>
          </a:prstGeom>
          <a:ln w="317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943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Tm="10000"/>
    </mc:Choice>
    <mc:Fallback xmlns="" xmlns:mv="urn:schemas-microsoft-com:mac:vml">
      <mp:transition xmlns:mp="http://schemas.microsoft.com/office/mac/powerpoint/2008/main" spd="slow" advTm="1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5962650" cy="1219200"/>
          </a:xfrm>
        </p:spPr>
        <p:txBody>
          <a:bodyPr/>
          <a:lstStyle/>
          <a:p>
            <a:r>
              <a:rPr lang="en-US" sz="3600" dirty="0"/>
              <a:t>Unifying </a:t>
            </a:r>
            <a:r>
              <a:rPr lang="en-US" sz="3600" dirty="0" smtClean="0"/>
              <a:t>Principles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7543800" cy="4754563"/>
          </a:xfrm>
        </p:spPr>
        <p:txBody>
          <a:bodyPr/>
          <a:lstStyle/>
          <a:p>
            <a:r>
              <a:rPr lang="en-US" sz="3200" dirty="0" smtClean="0">
                <a:latin typeface="Arial" charset="0"/>
                <a:cs typeface="Arial" charset="0"/>
              </a:rPr>
              <a:t>Co-creation</a:t>
            </a:r>
          </a:p>
          <a:p>
            <a:endParaRPr lang="en-US" sz="3200" dirty="0" smtClean="0">
              <a:latin typeface="Arial" charset="0"/>
              <a:cs typeface="Arial" charset="0"/>
            </a:endParaRPr>
          </a:p>
          <a:p>
            <a:r>
              <a:rPr lang="en-US" sz="3200" dirty="0" smtClean="0">
                <a:latin typeface="Arial" charset="0"/>
                <a:cs typeface="Arial" charset="0"/>
              </a:rPr>
              <a:t>Community Resilience</a:t>
            </a:r>
          </a:p>
          <a:p>
            <a:endParaRPr lang="en-US" sz="3200" dirty="0" smtClean="0">
              <a:latin typeface="Arial" charset="0"/>
              <a:cs typeface="Arial" charset="0"/>
            </a:endParaRPr>
          </a:p>
          <a:p>
            <a:r>
              <a:rPr lang="en-US" sz="3200" dirty="0" smtClean="0">
                <a:latin typeface="Arial" charset="0"/>
                <a:cs typeface="Arial" charset="0"/>
              </a:rPr>
              <a:t>Building Capacity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E90E-7EEA-44A5-AB16-9E5790874D77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0" y="6479273"/>
            <a:ext cx="10567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i="1" dirty="0" smtClean="0"/>
              <a:t>Copyright 2013</a:t>
            </a:r>
            <a:endParaRPr lang="en-US" sz="1050" i="1" dirty="0"/>
          </a:p>
        </p:txBody>
      </p:sp>
    </p:spTree>
    <p:extLst>
      <p:ext uri="{BB962C8B-B14F-4D97-AF65-F5344CB8AC3E}">
        <p14:creationId xmlns:p14="http://schemas.microsoft.com/office/powerpoint/2010/main" val="388370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5962650" cy="1219200"/>
          </a:xfrm>
        </p:spPr>
        <p:txBody>
          <a:bodyPr/>
          <a:lstStyle/>
          <a:p>
            <a:r>
              <a:rPr lang="en-US" sz="3600" dirty="0"/>
              <a:t>Unifying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543800" cy="422116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>
                <a:latin typeface="Arial" charset="0"/>
                <a:cs typeface="Arial" charset="0"/>
              </a:rPr>
              <a:t>Co-creation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Start with stakeholder experiences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Creation of value over navigating processes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Requires greater effort, results in greater benefits:</a:t>
            </a:r>
          </a:p>
          <a:p>
            <a:pPr lvl="2"/>
            <a:r>
              <a:rPr lang="en-US" sz="2000" dirty="0" smtClean="0">
                <a:latin typeface="Arial" charset="0"/>
                <a:cs typeface="Arial" charset="0"/>
              </a:rPr>
              <a:t>Higher trust</a:t>
            </a:r>
          </a:p>
          <a:p>
            <a:pPr lvl="2"/>
            <a:r>
              <a:rPr lang="en-US" sz="2000" dirty="0" smtClean="0">
                <a:latin typeface="Arial" charset="0"/>
                <a:cs typeface="Arial" charset="0"/>
              </a:rPr>
              <a:t>Accommodates culture &amp; tradition</a:t>
            </a:r>
          </a:p>
          <a:p>
            <a:pPr lvl="2"/>
            <a:r>
              <a:rPr lang="en-US" sz="2000" dirty="0" smtClean="0">
                <a:latin typeface="Arial" charset="0"/>
                <a:cs typeface="Arial" charset="0"/>
              </a:rPr>
              <a:t>Overcomes false perceptions</a:t>
            </a:r>
          </a:p>
          <a:p>
            <a:pPr lvl="2"/>
            <a:r>
              <a:rPr lang="en-US" sz="2000" dirty="0" smtClean="0">
                <a:latin typeface="Arial" charset="0"/>
                <a:cs typeface="Arial" charset="0"/>
              </a:rPr>
              <a:t>Open exchange of valued resources and information</a:t>
            </a:r>
          </a:p>
          <a:p>
            <a:pPr lvl="2"/>
            <a:endParaRPr lang="en-US" sz="2000" dirty="0" smtClean="0">
              <a:latin typeface="Arial" charset="0"/>
              <a:cs typeface="Arial" charset="0"/>
            </a:endParaRPr>
          </a:p>
          <a:p>
            <a:pPr marL="457200" lvl="1" indent="0" algn="ctr">
              <a:buNone/>
            </a:pPr>
            <a:r>
              <a:rPr lang="en-US" sz="2600" b="1" i="1" u="sng" dirty="0" smtClean="0">
                <a:latin typeface="Arial" charset="0"/>
                <a:cs typeface="Arial" charset="0"/>
              </a:rPr>
              <a:t>To quickly determine issues at the point of need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E90E-7EEA-44A5-AB16-9E5790874D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642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5962650" cy="1219200"/>
          </a:xfrm>
        </p:spPr>
        <p:txBody>
          <a:bodyPr/>
          <a:lstStyle/>
          <a:p>
            <a:r>
              <a:rPr lang="en-US" sz="3600" dirty="0"/>
              <a:t>Unifying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543800" cy="42211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Arial" charset="0"/>
                <a:cs typeface="Arial" charset="0"/>
              </a:rPr>
              <a:t>Community Resilience is the ability of a community to face turbulent events or change to: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Anticipate risk &amp; limit impact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Recover through survival, adaptability, evolution, and growth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Plan to build capacity </a:t>
            </a:r>
            <a:endParaRPr lang="en-US" sz="2000" dirty="0" smtClean="0">
              <a:latin typeface="Arial" charset="0"/>
              <a:cs typeface="Arial" charset="0"/>
            </a:endParaRPr>
          </a:p>
          <a:p>
            <a:pPr lvl="2"/>
            <a:endParaRPr lang="en-US" sz="2000" dirty="0" smtClean="0">
              <a:latin typeface="Arial" charset="0"/>
              <a:cs typeface="Arial" charset="0"/>
            </a:endParaRPr>
          </a:p>
          <a:p>
            <a:pPr marL="457200" lvl="1" indent="0" algn="ctr">
              <a:buNone/>
            </a:pPr>
            <a:r>
              <a:rPr lang="en-US" sz="2600" b="1" i="1" u="sng" dirty="0" smtClean="0">
                <a:latin typeface="Arial" charset="0"/>
                <a:cs typeface="Arial" charset="0"/>
              </a:rPr>
              <a:t>To quickly prioritize issues at the point of need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E90E-7EEA-44A5-AB16-9E5790874D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01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2859</TotalTime>
  <Words>503</Words>
  <Application>Microsoft Office PowerPoint</Application>
  <PresentationFormat>On-screen Show (4:3)</PresentationFormat>
  <Paragraphs>144</Paragraphs>
  <Slides>12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Soft Power/U.S. Phase 0 Challenges</vt:lpstr>
      <vt:lpstr>Smart Power Illustration</vt:lpstr>
      <vt:lpstr>Fitting Phase 0 into the Smart Power Continuum</vt:lpstr>
      <vt:lpstr>Unifying Principles</vt:lpstr>
      <vt:lpstr>Unifying Principles</vt:lpstr>
      <vt:lpstr>Unifying Principles</vt:lpstr>
      <vt:lpstr>Unifying Principles</vt:lpstr>
      <vt:lpstr>Implementation and Ground Truth</vt:lpstr>
      <vt:lpstr>Discussion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Tolley</dc:creator>
  <cp:lastModifiedBy>Soft Power Solutions</cp:lastModifiedBy>
  <cp:revision>168</cp:revision>
  <cp:lastPrinted>2012-02-21T00:31:40Z</cp:lastPrinted>
  <dcterms:created xsi:type="dcterms:W3CDTF">2012-01-16T01:02:25Z</dcterms:created>
  <dcterms:modified xsi:type="dcterms:W3CDTF">2013-10-08T16:05:53Z</dcterms:modified>
</cp:coreProperties>
</file>