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handoutMasterIdLst>
    <p:handoutMasterId r:id="rId50"/>
  </p:handoutMasterIdLst>
  <p:sldIdLst>
    <p:sldId id="277" r:id="rId2"/>
    <p:sldId id="314" r:id="rId3"/>
    <p:sldId id="328" r:id="rId4"/>
    <p:sldId id="257" r:id="rId5"/>
    <p:sldId id="275" r:id="rId6"/>
    <p:sldId id="276" r:id="rId7"/>
    <p:sldId id="269" r:id="rId8"/>
    <p:sldId id="258" r:id="rId9"/>
    <p:sldId id="270" r:id="rId10"/>
    <p:sldId id="309" r:id="rId11"/>
    <p:sldId id="264" r:id="rId12"/>
    <p:sldId id="265" r:id="rId13"/>
    <p:sldId id="273" r:id="rId14"/>
    <p:sldId id="266" r:id="rId15"/>
    <p:sldId id="271" r:id="rId16"/>
    <p:sldId id="272" r:id="rId17"/>
    <p:sldId id="305" r:id="rId18"/>
    <p:sldId id="306" r:id="rId19"/>
    <p:sldId id="262" r:id="rId20"/>
    <p:sldId id="299" r:id="rId21"/>
    <p:sldId id="322" r:id="rId22"/>
    <p:sldId id="327" r:id="rId23"/>
    <p:sldId id="324" r:id="rId24"/>
    <p:sldId id="321" r:id="rId25"/>
    <p:sldId id="326" r:id="rId26"/>
    <p:sldId id="298" r:id="rId27"/>
    <p:sldId id="325" r:id="rId28"/>
    <p:sldId id="308" r:id="rId29"/>
    <p:sldId id="300" r:id="rId30"/>
    <p:sldId id="301" r:id="rId31"/>
    <p:sldId id="291" r:id="rId32"/>
    <p:sldId id="292" r:id="rId33"/>
    <p:sldId id="293" r:id="rId34"/>
    <p:sldId id="294" r:id="rId35"/>
    <p:sldId id="311" r:id="rId36"/>
    <p:sldId id="312" r:id="rId37"/>
    <p:sldId id="313" r:id="rId38"/>
    <p:sldId id="281" r:id="rId39"/>
    <p:sldId id="307" r:id="rId40"/>
    <p:sldId id="283" r:id="rId41"/>
    <p:sldId id="284" r:id="rId42"/>
    <p:sldId id="285" r:id="rId43"/>
    <p:sldId id="286" r:id="rId44"/>
    <p:sldId id="287" r:id="rId45"/>
    <p:sldId id="288" r:id="rId46"/>
    <p:sldId id="289" r:id="rId47"/>
    <p:sldId id="310" r:id="rId48"/>
  </p:sldIdLst>
  <p:sldSz cx="9144000" cy="6858000" type="screen4x3"/>
  <p:notesSz cx="7086600" cy="93726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E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1794" y="-330"/>
      </p:cViewPr>
      <p:guideLst>
        <p:guide orient="horz" pos="2160"/>
        <p:guide pos="2880"/>
      </p:guideLst>
    </p:cSldViewPr>
  </p:slideViewPr>
  <p:notesTextViewPr>
    <p:cViewPr>
      <p:scale>
        <a:sx n="1" d="1"/>
        <a:sy n="1" d="1"/>
      </p:scale>
      <p:origin x="0" y="0"/>
    </p:cViewPr>
  </p:notesTextViewPr>
  <p:sorterViewPr>
    <p:cViewPr>
      <p:scale>
        <a:sx n="100" d="100"/>
        <a:sy n="100" d="100"/>
      </p:scale>
      <p:origin x="0" y="448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0225" cy="4683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014788" y="0"/>
            <a:ext cx="3070225" cy="468313"/>
          </a:xfrm>
          <a:prstGeom prst="rect">
            <a:avLst/>
          </a:prstGeom>
        </p:spPr>
        <p:txBody>
          <a:bodyPr vert="horz" lIns="91440" tIns="45720" rIns="91440" bIns="45720" rtlCol="0"/>
          <a:lstStyle>
            <a:lvl1pPr algn="r">
              <a:defRPr sz="1200"/>
            </a:lvl1pPr>
          </a:lstStyle>
          <a:p>
            <a:fld id="{709B52BA-7DBF-4A2B-B7A8-3735D9A46353}" type="datetimeFigureOut">
              <a:rPr lang="en-US" smtClean="0"/>
              <a:t>5/19/2012</a:t>
            </a:fld>
            <a:endParaRPr lang="en-US"/>
          </a:p>
        </p:txBody>
      </p:sp>
      <p:sp>
        <p:nvSpPr>
          <p:cNvPr id="4" name="Footer Placeholder 3"/>
          <p:cNvSpPr>
            <a:spLocks noGrp="1"/>
          </p:cNvSpPr>
          <p:nvPr>
            <p:ph type="ftr" sz="quarter" idx="2"/>
          </p:nvPr>
        </p:nvSpPr>
        <p:spPr>
          <a:xfrm>
            <a:off x="0" y="8902700"/>
            <a:ext cx="3070225" cy="46831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014788" y="8902700"/>
            <a:ext cx="3070225" cy="468313"/>
          </a:xfrm>
          <a:prstGeom prst="rect">
            <a:avLst/>
          </a:prstGeom>
        </p:spPr>
        <p:txBody>
          <a:bodyPr vert="horz" lIns="91440" tIns="45720" rIns="91440" bIns="45720" rtlCol="0" anchor="b"/>
          <a:lstStyle>
            <a:lvl1pPr algn="r">
              <a:defRPr sz="1200"/>
            </a:lvl1pPr>
          </a:lstStyle>
          <a:p>
            <a:fld id="{3254F5A7-29D0-48AB-8DB9-A90AED7901C2}" type="slidenum">
              <a:rPr lang="en-US" smtClean="0"/>
              <a:t>‹#›</a:t>
            </a:fld>
            <a:endParaRPr lang="en-US"/>
          </a:p>
        </p:txBody>
      </p:sp>
    </p:spTree>
    <p:extLst>
      <p:ext uri="{BB962C8B-B14F-4D97-AF65-F5344CB8AC3E}">
        <p14:creationId xmlns:p14="http://schemas.microsoft.com/office/powerpoint/2010/main" val="27772691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0861" cy="468630"/>
          </a:xfrm>
          <a:prstGeom prst="rect">
            <a:avLst/>
          </a:prstGeom>
        </p:spPr>
        <p:txBody>
          <a:bodyPr vert="horz" lIns="94036" tIns="47019" rIns="94036" bIns="47019" rtlCol="0"/>
          <a:lstStyle>
            <a:lvl1pPr algn="l">
              <a:defRPr sz="1200"/>
            </a:lvl1pPr>
          </a:lstStyle>
          <a:p>
            <a:endParaRPr lang="en-US" dirty="0"/>
          </a:p>
        </p:txBody>
      </p:sp>
      <p:sp>
        <p:nvSpPr>
          <p:cNvPr id="3" name="Date Placeholder 2"/>
          <p:cNvSpPr>
            <a:spLocks noGrp="1"/>
          </p:cNvSpPr>
          <p:nvPr>
            <p:ph type="dt" idx="1"/>
          </p:nvPr>
        </p:nvSpPr>
        <p:spPr>
          <a:xfrm>
            <a:off x="4014100" y="0"/>
            <a:ext cx="3070861" cy="468630"/>
          </a:xfrm>
          <a:prstGeom prst="rect">
            <a:avLst/>
          </a:prstGeom>
        </p:spPr>
        <p:txBody>
          <a:bodyPr vert="horz" lIns="94036" tIns="47019" rIns="94036" bIns="47019" rtlCol="0"/>
          <a:lstStyle>
            <a:lvl1pPr algn="r">
              <a:defRPr sz="1200"/>
            </a:lvl1pPr>
          </a:lstStyle>
          <a:p>
            <a:fld id="{CF170BCB-5ACE-480D-A714-164F5BC7AD53}" type="datetimeFigureOut">
              <a:rPr lang="en-US" smtClean="0"/>
              <a:t>5/19/2012</a:t>
            </a:fld>
            <a:endParaRPr lang="en-US" dirty="0"/>
          </a:p>
        </p:txBody>
      </p:sp>
      <p:sp>
        <p:nvSpPr>
          <p:cNvPr id="4" name="Slide Image Placeholder 3"/>
          <p:cNvSpPr>
            <a:spLocks noGrp="1" noRot="1" noChangeAspect="1"/>
          </p:cNvSpPr>
          <p:nvPr>
            <p:ph type="sldImg" idx="2"/>
          </p:nvPr>
        </p:nvSpPr>
        <p:spPr>
          <a:xfrm>
            <a:off x="1200150" y="703263"/>
            <a:ext cx="4686300" cy="3514725"/>
          </a:xfrm>
          <a:prstGeom prst="rect">
            <a:avLst/>
          </a:prstGeom>
          <a:noFill/>
          <a:ln w="12700">
            <a:solidFill>
              <a:prstClr val="black"/>
            </a:solidFill>
          </a:ln>
        </p:spPr>
        <p:txBody>
          <a:bodyPr vert="horz" lIns="94036" tIns="47019" rIns="94036" bIns="47019" rtlCol="0" anchor="ctr"/>
          <a:lstStyle/>
          <a:p>
            <a:endParaRPr lang="en-US" dirty="0"/>
          </a:p>
        </p:txBody>
      </p:sp>
      <p:sp>
        <p:nvSpPr>
          <p:cNvPr id="5" name="Notes Placeholder 4"/>
          <p:cNvSpPr>
            <a:spLocks noGrp="1"/>
          </p:cNvSpPr>
          <p:nvPr>
            <p:ph type="body" sz="quarter" idx="3"/>
          </p:nvPr>
        </p:nvSpPr>
        <p:spPr>
          <a:xfrm>
            <a:off x="708661" y="4451986"/>
            <a:ext cx="5669280" cy="4217670"/>
          </a:xfrm>
          <a:prstGeom prst="rect">
            <a:avLst/>
          </a:prstGeom>
        </p:spPr>
        <p:txBody>
          <a:bodyPr vert="horz" lIns="94036" tIns="47019" rIns="94036" bIns="4701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02343"/>
            <a:ext cx="3070861" cy="468630"/>
          </a:xfrm>
          <a:prstGeom prst="rect">
            <a:avLst/>
          </a:prstGeom>
        </p:spPr>
        <p:txBody>
          <a:bodyPr vert="horz" lIns="94036" tIns="47019" rIns="94036" bIns="47019"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14100" y="8902343"/>
            <a:ext cx="3070861" cy="468630"/>
          </a:xfrm>
          <a:prstGeom prst="rect">
            <a:avLst/>
          </a:prstGeom>
        </p:spPr>
        <p:txBody>
          <a:bodyPr vert="horz" lIns="94036" tIns="47019" rIns="94036" bIns="47019" rtlCol="0" anchor="b"/>
          <a:lstStyle>
            <a:lvl1pPr algn="r">
              <a:defRPr sz="1200"/>
            </a:lvl1pPr>
          </a:lstStyle>
          <a:p>
            <a:fld id="{64608CB1-3686-40BD-A728-6FC113B94404}" type="slidenum">
              <a:rPr lang="en-US" smtClean="0"/>
              <a:t>‹#›</a:t>
            </a:fld>
            <a:endParaRPr lang="en-US" dirty="0"/>
          </a:p>
        </p:txBody>
      </p:sp>
    </p:spTree>
    <p:extLst>
      <p:ext uri="{BB962C8B-B14F-4D97-AF65-F5344CB8AC3E}">
        <p14:creationId xmlns:p14="http://schemas.microsoft.com/office/powerpoint/2010/main" val="24648322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608CB1-3686-40BD-A728-6FC113B94404}" type="slidenum">
              <a:rPr lang="en-US" smtClean="0"/>
              <a:t>10</a:t>
            </a:fld>
            <a:endParaRPr lang="en-US" dirty="0"/>
          </a:p>
        </p:txBody>
      </p:sp>
    </p:spTree>
    <p:extLst>
      <p:ext uri="{BB962C8B-B14F-4D97-AF65-F5344CB8AC3E}">
        <p14:creationId xmlns:p14="http://schemas.microsoft.com/office/powerpoint/2010/main" val="39432842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xfrm>
            <a:off x="236221" y="4452069"/>
            <a:ext cx="6535420" cy="4558538"/>
          </a:xfrm>
          <a:noFill/>
        </p:spPr>
        <p:txBody>
          <a:bodyPr wrap="square" numCol="1" anchor="t" anchorCtr="0" compatLnSpc="1">
            <a:prstTxWarp prst="textNoShape">
              <a:avLst/>
            </a:prstTxWarp>
          </a:bodyPr>
          <a:lstStyle/>
          <a:p>
            <a:r>
              <a:rPr lang="en-US" dirty="0"/>
              <a:t>- Pakistan wants to know what the US needs from Pakistan.  Requests and focus are contradictory.  They are in sensitive times, better communication and collaboration is needed.</a:t>
            </a:r>
          </a:p>
          <a:p>
            <a:r>
              <a:rPr lang="en-US" dirty="0"/>
              <a:t> </a:t>
            </a:r>
          </a:p>
          <a:p>
            <a:r>
              <a:rPr lang="en-US" dirty="0"/>
              <a:t>- What does the US want the people of Pakistan to influence?</a:t>
            </a:r>
          </a:p>
          <a:p>
            <a:r>
              <a:rPr lang="en-US" dirty="0"/>
              <a:t>--  I sense that by "people" he means industry, communities, NGO sectors, academia, etc.</a:t>
            </a:r>
          </a:p>
          <a:p>
            <a:r>
              <a:rPr lang="en-US" dirty="0"/>
              <a:t> </a:t>
            </a:r>
          </a:p>
          <a:p>
            <a:r>
              <a:rPr lang="en-US" dirty="0"/>
              <a:t>- What counties can Pakistan influence and how can that be done wrt to mutual interests?</a:t>
            </a:r>
          </a:p>
          <a:p>
            <a:r>
              <a:rPr lang="en-US" dirty="0"/>
              <a:t> </a:t>
            </a:r>
          </a:p>
          <a:p>
            <a:r>
              <a:rPr lang="en-US" dirty="0"/>
              <a:t>- Is the US going to stay until 2014?  Will it leave abruptly?  If staying, solutions wrt strengthened relationships, logistical burdens, and alignment of interests and actionable are a must.</a:t>
            </a:r>
          </a:p>
          <a:p>
            <a:r>
              <a:rPr lang="en-US" dirty="0"/>
              <a:t> </a:t>
            </a:r>
          </a:p>
          <a:p>
            <a:r>
              <a:rPr lang="en-US" dirty="0"/>
              <a:t>Pakistan perceives that both the US AND Pakistan are in a corner.  To get out of that corner must find mutual interests that will better or influence surrounding communities/region/partner nations to showcase success in vested relationship and building capacity strategies.</a:t>
            </a:r>
          </a:p>
          <a:p>
            <a:r>
              <a:rPr lang="en-US" dirty="0"/>
              <a:t> </a:t>
            </a:r>
          </a:p>
          <a:p>
            <a:r>
              <a:rPr lang="en-US" dirty="0"/>
              <a:t>The military leadership of Pakistan is discredited and embarrassed.</a:t>
            </a:r>
          </a:p>
          <a:p>
            <a:r>
              <a:rPr lang="en-US" dirty="0"/>
              <a:t>They need to be seen as a partner.  Need to focus on building relationships, mutual understanding of gray areas, shift in strategic action.</a:t>
            </a:r>
          </a:p>
          <a:p>
            <a:r>
              <a:rPr lang="en-US" dirty="0"/>
              <a:t> </a:t>
            </a:r>
          </a:p>
          <a:p>
            <a:r>
              <a:rPr lang="en-US" dirty="0"/>
              <a:t>Current HADR situation.  Massive flooding.  Need help now.  The "American" solution is not always the right one.  Water is critical, people suffering now.  Do not need chlorine "solution," They need community focused solutions.  Community uses and supports SilverDyne.</a:t>
            </a:r>
          </a:p>
          <a:p>
            <a:r>
              <a:rPr lang="en-US" dirty="0"/>
              <a:t>Pakistan considers it the most effective lifesaver.    Communities</a:t>
            </a:r>
          </a:p>
          <a:p>
            <a:r>
              <a:rPr lang="en-US" dirty="0"/>
              <a:t>know how to use it, it requires no additional infrastructure or distribution network, can de delivered immediately.  Two drops per liter makes bacteria contaminated water drinkable in 30 minutes.</a:t>
            </a:r>
          </a:p>
          <a:p>
            <a:pPr marL="173000" indent="-173000">
              <a:lnSpc>
                <a:spcPct val="90000"/>
              </a:lnSpc>
              <a:spcBef>
                <a:spcPct val="0"/>
              </a:spcBef>
              <a:buFontTx/>
              <a:buChar char="-"/>
            </a:pPr>
            <a:endParaRPr lang="en-US" dirty="0" smtClean="0"/>
          </a:p>
        </p:txBody>
      </p:sp>
      <p:sp>
        <p:nvSpPr>
          <p:cNvPr id="2253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C457F22-B77F-499F-9366-DD02A80F5361}" type="slidenum">
              <a:rPr lang="en-US">
                <a:cs typeface="Arial" charset="0"/>
              </a:rPr>
              <a:pPr fontAlgn="base">
                <a:spcBef>
                  <a:spcPct val="0"/>
                </a:spcBef>
                <a:spcAft>
                  <a:spcPct val="0"/>
                </a:spcAft>
                <a:defRPr/>
              </a:pPr>
              <a:t>30</a:t>
            </a:fld>
            <a:endParaRPr lang="en-US" dirty="0">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2" name="Notes Placeholder 2"/>
          <p:cNvSpPr>
            <a:spLocks noGrp="1"/>
          </p:cNvSpPr>
          <p:nvPr>
            <p:ph type="body" idx="1"/>
          </p:nvPr>
        </p:nvSpPr>
        <p:spPr bwMode="auto">
          <a:xfrm>
            <a:off x="236858" y="4452701"/>
            <a:ext cx="6534995" cy="455758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n-US" dirty="0" smtClean="0">
                <a:latin typeface="Times New Roman" pitchFamily="18" charset="0"/>
                <a:cs typeface="Times New Roman" pitchFamily="18" charset="0"/>
              </a:rPr>
              <a:t> </a:t>
            </a:r>
            <a:endParaRPr lang="en-US" dirty="0" smtClean="0"/>
          </a:p>
        </p:txBody>
      </p:sp>
      <p:sp>
        <p:nvSpPr>
          <p:cNvPr id="2253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84C602B-34AE-400F-8A17-7BA33A020171}" type="slidenum">
              <a:rPr lang="en-US">
                <a:cs typeface="Arial" charset="0"/>
              </a:rPr>
              <a:pPr fontAlgn="base">
                <a:spcBef>
                  <a:spcPct val="0"/>
                </a:spcBef>
                <a:spcAft>
                  <a:spcPct val="0"/>
                </a:spcAft>
                <a:defRPr/>
              </a:pPr>
              <a:t>32</a:t>
            </a:fld>
            <a:endParaRPr lang="en-US" dirty="0">
              <a:cs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0" name="Notes Placeholder 2"/>
          <p:cNvSpPr>
            <a:spLocks noGrp="1"/>
          </p:cNvSpPr>
          <p:nvPr>
            <p:ph type="body" idx="1"/>
          </p:nvPr>
        </p:nvSpPr>
        <p:spPr bwMode="auto">
          <a:xfrm>
            <a:off x="236858" y="4452701"/>
            <a:ext cx="6534995" cy="455758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n-US" dirty="0" smtClean="0">
                <a:latin typeface="Times New Roman" pitchFamily="18" charset="0"/>
                <a:cs typeface="Times New Roman" pitchFamily="18" charset="0"/>
              </a:rPr>
              <a:t> </a:t>
            </a:r>
            <a:endParaRPr lang="en-US" dirty="0" smtClean="0"/>
          </a:p>
        </p:txBody>
      </p:sp>
      <p:sp>
        <p:nvSpPr>
          <p:cNvPr id="2253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8725A34-75E9-4AD8-B968-B4ADC1E9752A}" type="slidenum">
              <a:rPr lang="en-US">
                <a:cs typeface="Arial" charset="0"/>
              </a:rPr>
              <a:pPr fontAlgn="base">
                <a:spcBef>
                  <a:spcPct val="0"/>
                </a:spcBef>
                <a:spcAft>
                  <a:spcPct val="0"/>
                </a:spcAft>
                <a:defRPr/>
              </a:pPr>
              <a:t>33</a:t>
            </a:fld>
            <a:endParaRPr lang="en-US" dirty="0">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0" name="Notes Placeholder 2"/>
          <p:cNvSpPr>
            <a:spLocks noGrp="1"/>
          </p:cNvSpPr>
          <p:nvPr>
            <p:ph type="body" idx="1"/>
          </p:nvPr>
        </p:nvSpPr>
        <p:spPr bwMode="auto">
          <a:xfrm>
            <a:off x="236858" y="4452701"/>
            <a:ext cx="6534995" cy="455758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n-US" dirty="0" smtClean="0">
                <a:latin typeface="Times New Roman" pitchFamily="18" charset="0"/>
                <a:cs typeface="Times New Roman" pitchFamily="18" charset="0"/>
              </a:rPr>
              <a:t> </a:t>
            </a:r>
            <a:endParaRPr lang="en-US" dirty="0" smtClean="0"/>
          </a:p>
        </p:txBody>
      </p:sp>
      <p:sp>
        <p:nvSpPr>
          <p:cNvPr id="2253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8725A34-75E9-4AD8-B968-B4ADC1E9752A}" type="slidenum">
              <a:rPr lang="en-US">
                <a:cs typeface="Arial" charset="0"/>
              </a:rPr>
              <a:pPr fontAlgn="base">
                <a:spcBef>
                  <a:spcPct val="0"/>
                </a:spcBef>
                <a:spcAft>
                  <a:spcPct val="0"/>
                </a:spcAft>
                <a:defRPr/>
              </a:pPr>
              <a:t>34</a:t>
            </a:fld>
            <a:endParaRPr lang="en-US" dirty="0">
              <a:cs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6" name="Notes Placeholder 2"/>
          <p:cNvSpPr>
            <a:spLocks noGrp="1"/>
          </p:cNvSpPr>
          <p:nvPr>
            <p:ph type="body" idx="1"/>
          </p:nvPr>
        </p:nvSpPr>
        <p:spPr bwMode="auto">
          <a:xfrm>
            <a:off x="236859" y="4452702"/>
            <a:ext cx="6534995" cy="455758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n-US" dirty="0" smtClean="0">
                <a:latin typeface="Times New Roman" pitchFamily="18" charset="0"/>
                <a:cs typeface="Times New Roman" pitchFamily="18" charset="0"/>
              </a:rPr>
              <a:t> </a:t>
            </a:r>
            <a:endParaRPr lang="en-US" dirty="0" smtClean="0"/>
          </a:p>
        </p:txBody>
      </p:sp>
      <p:sp>
        <p:nvSpPr>
          <p:cNvPr id="2253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13D25B3-C017-4494-A1A0-82384ED9069C}" type="slidenum">
              <a:rPr lang="en-US">
                <a:cs typeface="Arial" charset="0"/>
              </a:rPr>
              <a:pPr fontAlgn="base">
                <a:spcBef>
                  <a:spcPct val="0"/>
                </a:spcBef>
                <a:spcAft>
                  <a:spcPct val="0"/>
                </a:spcAft>
                <a:defRPr/>
              </a:pPr>
              <a:t>35</a:t>
            </a:fld>
            <a:endParaRPr lang="en-US" dirty="0">
              <a:cs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8" name="Notes Placeholder 2"/>
          <p:cNvSpPr>
            <a:spLocks noGrp="1"/>
          </p:cNvSpPr>
          <p:nvPr>
            <p:ph type="body" idx="1"/>
          </p:nvPr>
        </p:nvSpPr>
        <p:spPr bwMode="auto">
          <a:xfrm>
            <a:off x="236859" y="4452702"/>
            <a:ext cx="6534995" cy="455758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n-US" dirty="0" smtClean="0">
                <a:latin typeface="Times New Roman" pitchFamily="18" charset="0"/>
                <a:cs typeface="Times New Roman" pitchFamily="18" charset="0"/>
              </a:rPr>
              <a:t> </a:t>
            </a:r>
            <a:endParaRPr lang="en-US" dirty="0" smtClean="0"/>
          </a:p>
        </p:txBody>
      </p:sp>
      <p:sp>
        <p:nvSpPr>
          <p:cNvPr id="2253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C6F23A8-2BC4-4F1F-824B-85D872371967}" type="slidenum">
              <a:rPr lang="en-US">
                <a:cs typeface="Arial" charset="0"/>
              </a:rPr>
              <a:pPr fontAlgn="base">
                <a:spcBef>
                  <a:spcPct val="0"/>
                </a:spcBef>
                <a:spcAft>
                  <a:spcPct val="0"/>
                </a:spcAft>
                <a:defRPr/>
              </a:pPr>
              <a:t>36</a:t>
            </a:fld>
            <a:endParaRPr lang="en-US" dirty="0">
              <a:cs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6" name="Notes Placeholder 2"/>
          <p:cNvSpPr>
            <a:spLocks noGrp="1"/>
          </p:cNvSpPr>
          <p:nvPr>
            <p:ph type="body" idx="1"/>
          </p:nvPr>
        </p:nvSpPr>
        <p:spPr bwMode="auto">
          <a:xfrm>
            <a:off x="236859" y="4452702"/>
            <a:ext cx="6534995" cy="455758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589" indent="-171589">
              <a:lnSpc>
                <a:spcPct val="90000"/>
              </a:lnSpc>
              <a:spcBef>
                <a:spcPct val="0"/>
              </a:spcBef>
              <a:buFontTx/>
              <a:buChar char="-"/>
            </a:pPr>
            <a:endParaRPr lang="en-US" dirty="0" smtClean="0"/>
          </a:p>
        </p:txBody>
      </p:sp>
      <p:sp>
        <p:nvSpPr>
          <p:cNvPr id="2253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5D3EA7C-9890-4739-939B-B2D763439C1E}" type="slidenum">
              <a:rPr lang="en-US">
                <a:cs typeface="Arial" charset="0"/>
              </a:rPr>
              <a:pPr fontAlgn="base">
                <a:spcBef>
                  <a:spcPct val="0"/>
                </a:spcBef>
                <a:spcAft>
                  <a:spcPct val="0"/>
                </a:spcAft>
                <a:defRPr/>
              </a:pPr>
              <a:t>39</a:t>
            </a:fld>
            <a:endParaRPr lang="en-US" dirty="0">
              <a:cs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6" name="Notes Placeholder 2"/>
          <p:cNvSpPr>
            <a:spLocks noGrp="1"/>
          </p:cNvSpPr>
          <p:nvPr>
            <p:ph type="body" idx="1"/>
          </p:nvPr>
        </p:nvSpPr>
        <p:spPr bwMode="auto">
          <a:xfrm>
            <a:off x="236858" y="4452701"/>
            <a:ext cx="6534995" cy="455758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611" indent="-171611">
              <a:lnSpc>
                <a:spcPct val="90000"/>
              </a:lnSpc>
              <a:spcBef>
                <a:spcPct val="0"/>
              </a:spcBef>
              <a:buFontTx/>
              <a:buChar char="-"/>
            </a:pPr>
            <a:endParaRPr lang="en-US" dirty="0" smtClean="0"/>
          </a:p>
        </p:txBody>
      </p:sp>
      <p:sp>
        <p:nvSpPr>
          <p:cNvPr id="2253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5D3EA7C-9890-4739-939B-B2D763439C1E}" type="slidenum">
              <a:rPr lang="en-US">
                <a:cs typeface="Arial" charset="0"/>
              </a:rPr>
              <a:pPr fontAlgn="base">
                <a:spcBef>
                  <a:spcPct val="0"/>
                </a:spcBef>
                <a:spcAft>
                  <a:spcPct val="0"/>
                </a:spcAft>
                <a:defRPr/>
              </a:pPr>
              <a:t>40</a:t>
            </a:fld>
            <a:endParaRPr lang="en-US" dirty="0">
              <a:cs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4" name="Notes Placeholder 2"/>
          <p:cNvSpPr>
            <a:spLocks noGrp="1"/>
          </p:cNvSpPr>
          <p:nvPr>
            <p:ph type="body" idx="1"/>
          </p:nvPr>
        </p:nvSpPr>
        <p:spPr bwMode="auto">
          <a:xfrm>
            <a:off x="236858" y="4452701"/>
            <a:ext cx="6534995" cy="455758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611" indent="-171611">
              <a:lnSpc>
                <a:spcPct val="90000"/>
              </a:lnSpc>
              <a:spcBef>
                <a:spcPct val="0"/>
              </a:spcBef>
              <a:buFontTx/>
              <a:buChar char="-"/>
            </a:pPr>
            <a:endParaRPr lang="en-US" dirty="0" smtClean="0"/>
          </a:p>
        </p:txBody>
      </p:sp>
      <p:sp>
        <p:nvSpPr>
          <p:cNvPr id="2253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48E1349-EADB-47BE-93D5-F58B63F1E33D}" type="slidenum">
              <a:rPr lang="en-US">
                <a:cs typeface="Arial" charset="0"/>
              </a:rPr>
              <a:pPr fontAlgn="base">
                <a:spcBef>
                  <a:spcPct val="0"/>
                </a:spcBef>
                <a:spcAft>
                  <a:spcPct val="0"/>
                </a:spcAft>
                <a:defRPr/>
              </a:pPr>
              <a:t>41</a:t>
            </a:fld>
            <a:endParaRPr lang="en-US" dirty="0">
              <a:cs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2" name="Notes Placeholder 2"/>
          <p:cNvSpPr>
            <a:spLocks noGrp="1"/>
          </p:cNvSpPr>
          <p:nvPr>
            <p:ph type="body" idx="1"/>
          </p:nvPr>
        </p:nvSpPr>
        <p:spPr bwMode="auto">
          <a:xfrm>
            <a:off x="236858" y="4452701"/>
            <a:ext cx="6534995" cy="455758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611" indent="-171611">
              <a:lnSpc>
                <a:spcPct val="90000"/>
              </a:lnSpc>
              <a:spcBef>
                <a:spcPct val="0"/>
              </a:spcBef>
              <a:buFontTx/>
              <a:buChar char="-"/>
            </a:pPr>
            <a:endParaRPr lang="en-US" dirty="0" smtClean="0"/>
          </a:p>
        </p:txBody>
      </p:sp>
      <p:sp>
        <p:nvSpPr>
          <p:cNvPr id="2253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32D354C-9093-4D01-BAD9-07AFA3D5B721}" type="slidenum">
              <a:rPr lang="en-US">
                <a:cs typeface="Arial" charset="0"/>
              </a:rPr>
              <a:pPr fontAlgn="base">
                <a:spcBef>
                  <a:spcPct val="0"/>
                </a:spcBef>
                <a:spcAft>
                  <a:spcPct val="0"/>
                </a:spcAft>
                <a:defRPr/>
              </a:pPr>
              <a:t>42</a:t>
            </a:fld>
            <a:endParaRPr lang="en-US" dirty="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xfrm>
            <a:off x="236221" y="4452069"/>
            <a:ext cx="6535420" cy="4558538"/>
          </a:xfrm>
          <a:noFill/>
        </p:spPr>
        <p:txBody>
          <a:bodyPr wrap="square" numCol="1" anchor="t" anchorCtr="0" compatLnSpc="1">
            <a:prstTxWarp prst="textNoShape">
              <a:avLst/>
            </a:prstTxWarp>
          </a:bodyPr>
          <a:lstStyle/>
          <a:p>
            <a:pPr>
              <a:lnSpc>
                <a:spcPct val="90000"/>
              </a:lnSpc>
              <a:spcBef>
                <a:spcPct val="0"/>
              </a:spcBef>
            </a:pPr>
            <a:endParaRPr lang="en-US" dirty="0" smtClean="0"/>
          </a:p>
        </p:txBody>
      </p:sp>
      <p:sp>
        <p:nvSpPr>
          <p:cNvPr id="2253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C457F22-B77F-499F-9366-DD02A80F5361}" type="slidenum">
              <a:rPr lang="en-US">
                <a:cs typeface="Arial" charset="0"/>
              </a:rPr>
              <a:pPr fontAlgn="base">
                <a:spcBef>
                  <a:spcPct val="0"/>
                </a:spcBef>
                <a:spcAft>
                  <a:spcPct val="0"/>
                </a:spcAft>
                <a:defRPr/>
              </a:pPr>
              <a:t>15</a:t>
            </a:fld>
            <a:endParaRPr lang="en-US" dirty="0">
              <a:cs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0" name="Notes Placeholder 2"/>
          <p:cNvSpPr>
            <a:spLocks noGrp="1"/>
          </p:cNvSpPr>
          <p:nvPr>
            <p:ph type="body" idx="1"/>
          </p:nvPr>
        </p:nvSpPr>
        <p:spPr bwMode="auto">
          <a:xfrm>
            <a:off x="236858" y="4452701"/>
            <a:ext cx="6534995" cy="455758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endParaRPr lang="en-US" dirty="0" smtClean="0"/>
          </a:p>
        </p:txBody>
      </p:sp>
      <p:sp>
        <p:nvSpPr>
          <p:cNvPr id="2253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4C5F275-A5E8-4913-89B4-045032F4808F}" type="slidenum">
              <a:rPr lang="en-US">
                <a:cs typeface="Arial" charset="0"/>
              </a:rPr>
              <a:pPr fontAlgn="base">
                <a:spcBef>
                  <a:spcPct val="0"/>
                </a:spcBef>
                <a:spcAft>
                  <a:spcPct val="0"/>
                </a:spcAft>
                <a:defRPr/>
              </a:pPr>
              <a:t>44</a:t>
            </a:fld>
            <a:endParaRPr lang="en-US" dirty="0">
              <a:cs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8" name="Notes Placeholder 2"/>
          <p:cNvSpPr>
            <a:spLocks noGrp="1"/>
          </p:cNvSpPr>
          <p:nvPr>
            <p:ph type="body" idx="1"/>
          </p:nvPr>
        </p:nvSpPr>
        <p:spPr bwMode="auto">
          <a:xfrm>
            <a:off x="236858" y="4452701"/>
            <a:ext cx="6534995" cy="455758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611" indent="-171611">
              <a:lnSpc>
                <a:spcPct val="90000"/>
              </a:lnSpc>
              <a:spcBef>
                <a:spcPct val="0"/>
              </a:spcBef>
              <a:buFontTx/>
              <a:buChar char="-"/>
            </a:pPr>
            <a:endParaRPr lang="en-US" dirty="0" smtClean="0"/>
          </a:p>
        </p:txBody>
      </p:sp>
      <p:sp>
        <p:nvSpPr>
          <p:cNvPr id="2253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77F3CD5-5106-4DA1-8C20-E6A941FC1158}" type="slidenum">
              <a:rPr lang="en-US">
                <a:cs typeface="Arial" charset="0"/>
              </a:rPr>
              <a:pPr fontAlgn="base">
                <a:spcBef>
                  <a:spcPct val="0"/>
                </a:spcBef>
                <a:spcAft>
                  <a:spcPct val="0"/>
                </a:spcAft>
                <a:defRPr/>
              </a:pPr>
              <a:t>45</a:t>
            </a:fld>
            <a:endParaRPr lang="en-US" dirty="0">
              <a:cs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6" name="Notes Placeholder 2"/>
          <p:cNvSpPr>
            <a:spLocks noGrp="1"/>
          </p:cNvSpPr>
          <p:nvPr>
            <p:ph type="body" idx="1"/>
          </p:nvPr>
        </p:nvSpPr>
        <p:spPr bwMode="auto">
          <a:xfrm>
            <a:off x="236859" y="4452702"/>
            <a:ext cx="6534995" cy="455758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589" indent="-171589">
              <a:lnSpc>
                <a:spcPct val="90000"/>
              </a:lnSpc>
              <a:spcBef>
                <a:spcPct val="0"/>
              </a:spcBef>
              <a:buFontTx/>
              <a:buChar char="-"/>
            </a:pPr>
            <a:endParaRPr lang="en-US" dirty="0" smtClean="0"/>
          </a:p>
        </p:txBody>
      </p:sp>
      <p:sp>
        <p:nvSpPr>
          <p:cNvPr id="2253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274C3ED-A8F6-4BCE-86F6-7B703DC57A98}" type="slidenum">
              <a:rPr lang="en-US">
                <a:cs typeface="Arial" charset="0"/>
              </a:rPr>
              <a:pPr fontAlgn="base">
                <a:spcBef>
                  <a:spcPct val="0"/>
                </a:spcBef>
                <a:spcAft>
                  <a:spcPct val="0"/>
                </a:spcAft>
                <a:defRPr/>
              </a:pPr>
              <a:t>47</a:t>
            </a:fld>
            <a:endParaRPr lang="en-US" dirty="0">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xfrm>
            <a:off x="236221" y="4452069"/>
            <a:ext cx="6535420" cy="4558538"/>
          </a:xfrm>
          <a:noFill/>
        </p:spPr>
        <p:txBody>
          <a:bodyPr wrap="square" numCol="1" anchor="t" anchorCtr="0" compatLnSpc="1">
            <a:prstTxWarp prst="textNoShape">
              <a:avLst/>
            </a:prstTxWarp>
          </a:bodyPr>
          <a:lstStyle/>
          <a:p>
            <a:pPr marL="173000" indent="-173000">
              <a:lnSpc>
                <a:spcPct val="90000"/>
              </a:lnSpc>
              <a:spcBef>
                <a:spcPct val="0"/>
              </a:spcBef>
              <a:buFontTx/>
              <a:buChar char="-"/>
            </a:pPr>
            <a:endParaRPr lang="en-US" dirty="0" smtClean="0"/>
          </a:p>
        </p:txBody>
      </p:sp>
      <p:sp>
        <p:nvSpPr>
          <p:cNvPr id="2253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C457F22-B77F-499F-9366-DD02A80F5361}" type="slidenum">
              <a:rPr lang="en-US">
                <a:cs typeface="Arial" charset="0"/>
              </a:rPr>
              <a:pPr fontAlgn="base">
                <a:spcBef>
                  <a:spcPct val="0"/>
                </a:spcBef>
                <a:spcAft>
                  <a:spcPct val="0"/>
                </a:spcAft>
                <a:defRPr/>
              </a:pPr>
              <a:t>16</a:t>
            </a:fld>
            <a:endParaRPr lang="en-US" dirty="0">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xfrm>
            <a:off x="236221" y="4452069"/>
            <a:ext cx="6535420" cy="4558538"/>
          </a:xfrm>
          <a:noFill/>
        </p:spPr>
        <p:txBody>
          <a:bodyPr wrap="square" numCol="1" anchor="t" anchorCtr="0" compatLnSpc="1">
            <a:prstTxWarp prst="textNoShape">
              <a:avLst/>
            </a:prstTxWarp>
          </a:bodyPr>
          <a:lstStyle/>
          <a:p>
            <a:pPr eaLnBrk="1" hangingPunct="1">
              <a:lnSpc>
                <a:spcPct val="90000"/>
              </a:lnSpc>
              <a:spcBef>
                <a:spcPct val="0"/>
              </a:spcBef>
            </a:pPr>
            <a:r>
              <a:rPr lang="en-US" dirty="0" smtClean="0">
                <a:latin typeface="Times New Roman" pitchFamily="18" charset="0"/>
                <a:cs typeface="Times New Roman" pitchFamily="18" charset="0"/>
              </a:rPr>
              <a:t> </a:t>
            </a:r>
            <a:endParaRPr lang="en-US" dirty="0" smtClean="0"/>
          </a:p>
        </p:txBody>
      </p:sp>
      <p:sp>
        <p:nvSpPr>
          <p:cNvPr id="2253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C457F22-B77F-499F-9366-DD02A80F5361}" type="slidenum">
              <a:rPr lang="en-US">
                <a:cs typeface="Arial" charset="0"/>
              </a:rPr>
              <a:pPr fontAlgn="base">
                <a:spcBef>
                  <a:spcPct val="0"/>
                </a:spcBef>
                <a:spcAft>
                  <a:spcPct val="0"/>
                </a:spcAft>
                <a:defRPr/>
              </a:pPr>
              <a:t>20</a:t>
            </a:fld>
            <a:endParaRPr lang="en-US" dirty="0">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2" name="Notes Placeholder 2"/>
          <p:cNvSpPr>
            <a:spLocks noGrp="1"/>
          </p:cNvSpPr>
          <p:nvPr>
            <p:ph type="body" idx="1"/>
          </p:nvPr>
        </p:nvSpPr>
        <p:spPr bwMode="auto">
          <a:xfrm>
            <a:off x="236858" y="4452701"/>
            <a:ext cx="6534995" cy="455758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n-US" dirty="0" smtClean="0">
                <a:latin typeface="Times New Roman" pitchFamily="18" charset="0"/>
                <a:cs typeface="Times New Roman" pitchFamily="18" charset="0"/>
              </a:rPr>
              <a:t> Leverage this experience to identify solutions acceptable to US and Pakistan that can be funded by Kerry-Luger Bill</a:t>
            </a:r>
          </a:p>
          <a:p>
            <a:pPr eaLnBrk="1" hangingPunct="1">
              <a:lnSpc>
                <a:spcPct val="90000"/>
              </a:lnSpc>
              <a:spcBef>
                <a:spcPct val="0"/>
              </a:spcBef>
            </a:pPr>
            <a:r>
              <a:rPr lang="en-US" dirty="0" smtClean="0">
                <a:latin typeface="Times New Roman" pitchFamily="18" charset="0"/>
                <a:cs typeface="Times New Roman" pitchFamily="18" charset="0"/>
              </a:rPr>
              <a:t>Identification of programs and projects of interest to both countries and a CREW™ and PRIME™ weighted score</a:t>
            </a:r>
          </a:p>
          <a:p>
            <a:pPr eaLnBrk="1" hangingPunct="1">
              <a:lnSpc>
                <a:spcPct val="90000"/>
              </a:lnSpc>
              <a:spcBef>
                <a:spcPct val="0"/>
              </a:spcBef>
            </a:pPr>
            <a:r>
              <a:rPr lang="en-US" dirty="0" smtClean="0">
                <a:latin typeface="Times New Roman" pitchFamily="18" charset="0"/>
                <a:cs typeface="Times New Roman" pitchFamily="18" charset="0"/>
              </a:rPr>
              <a:t>Detailed design of the programs and projects</a:t>
            </a:r>
          </a:p>
          <a:p>
            <a:pPr eaLnBrk="1" hangingPunct="1">
              <a:lnSpc>
                <a:spcPct val="90000"/>
              </a:lnSpc>
              <a:spcBef>
                <a:spcPct val="0"/>
              </a:spcBef>
            </a:pPr>
            <a:r>
              <a:rPr lang="en-US" dirty="0" smtClean="0">
                <a:latin typeface="Times New Roman" pitchFamily="18" charset="0"/>
                <a:cs typeface="Times New Roman" pitchFamily="18" charset="0"/>
              </a:rPr>
              <a:t>Continual monitoring of program/project criteria and CREW™ and PRIME™ score (a weighted effectiveness score) and engagement with stakeholders</a:t>
            </a:r>
          </a:p>
          <a:p>
            <a:pPr eaLnBrk="1" hangingPunct="1">
              <a:lnSpc>
                <a:spcPct val="90000"/>
              </a:lnSpc>
              <a:spcBef>
                <a:spcPct val="0"/>
              </a:spcBef>
            </a:pPr>
            <a:r>
              <a:rPr lang="en-US" dirty="0" smtClean="0">
                <a:latin typeface="Times New Roman" pitchFamily="18" charset="0"/>
                <a:cs typeface="Times New Roman" pitchFamily="18" charset="0"/>
              </a:rPr>
              <a:t>Modifications of funded programs and projects as agreed to by both projects if necessary</a:t>
            </a:r>
          </a:p>
          <a:p>
            <a:pPr eaLnBrk="1" hangingPunct="1">
              <a:lnSpc>
                <a:spcPct val="90000"/>
              </a:lnSpc>
              <a:spcBef>
                <a:spcPct val="0"/>
              </a:spcBef>
            </a:pPr>
            <a:r>
              <a:rPr lang="en-US" dirty="0" smtClean="0">
                <a:latin typeface="Times New Roman" pitchFamily="18" charset="0"/>
                <a:cs typeface="Times New Roman" pitchFamily="18" charset="0"/>
              </a:rPr>
              <a:t>Identify outcome oriented capacities for all State Partnership Programs</a:t>
            </a:r>
          </a:p>
          <a:p>
            <a:pPr eaLnBrk="1" hangingPunct="1">
              <a:lnSpc>
                <a:spcPct val="90000"/>
              </a:lnSpc>
              <a:spcBef>
                <a:spcPct val="0"/>
              </a:spcBef>
            </a:pPr>
            <a:r>
              <a:rPr lang="en-US" dirty="0" smtClean="0">
                <a:latin typeface="Times New Roman" pitchFamily="18" charset="0"/>
                <a:cs typeface="Times New Roman" pitchFamily="18" charset="0"/>
              </a:rPr>
              <a:t>Keep the momentum </a:t>
            </a:r>
          </a:p>
          <a:p>
            <a:pPr eaLnBrk="1" hangingPunct="1">
              <a:lnSpc>
                <a:spcPct val="90000"/>
              </a:lnSpc>
              <a:spcBef>
                <a:spcPct val="0"/>
              </a:spcBef>
            </a:pPr>
            <a:r>
              <a:rPr lang="en-US" dirty="0" smtClean="0">
                <a:latin typeface="Times New Roman" pitchFamily="18" charset="0"/>
                <a:cs typeface="Times New Roman" pitchFamily="18" charset="0"/>
              </a:rPr>
              <a:t>Engage SPS under an umbrella contract funded by the Kerry-Luger Bill (or other means) to work Pakistan tasks (engages businesses, universities, government, and other key stake-holders)</a:t>
            </a:r>
          </a:p>
          <a:p>
            <a:pPr eaLnBrk="1" hangingPunct="1">
              <a:lnSpc>
                <a:spcPct val="90000"/>
              </a:lnSpc>
              <a:spcBef>
                <a:spcPct val="0"/>
              </a:spcBef>
            </a:pPr>
            <a:r>
              <a:rPr lang="en-US" dirty="0" smtClean="0">
                <a:latin typeface="Times New Roman" pitchFamily="18" charset="0"/>
                <a:cs typeface="Times New Roman" pitchFamily="18" charset="0"/>
              </a:rPr>
              <a:t>Use Foreign Military Sales to deliver GIFT for military and HADR use in Pakistan</a:t>
            </a:r>
          </a:p>
          <a:p>
            <a:pPr eaLnBrk="1" hangingPunct="1">
              <a:lnSpc>
                <a:spcPct val="90000"/>
              </a:lnSpc>
              <a:spcBef>
                <a:spcPct val="0"/>
              </a:spcBef>
            </a:pPr>
            <a:r>
              <a:rPr lang="en-US" dirty="0" smtClean="0">
                <a:latin typeface="Times New Roman" pitchFamily="18" charset="0"/>
                <a:cs typeface="Times New Roman" pitchFamily="18" charset="0"/>
              </a:rPr>
              <a:t>Engage SPS to make Soft Power Engineering® under the State Partnership Program to build the method for evaluating programs and projects for </a:t>
            </a:r>
            <a:endParaRPr lang="en-US" dirty="0" smtClean="0"/>
          </a:p>
        </p:txBody>
      </p:sp>
      <p:sp>
        <p:nvSpPr>
          <p:cNvPr id="2253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EF8AEFB-E693-4780-ABF3-109DDBE697DF}" type="slidenum">
              <a:rPr lang="en-US">
                <a:cs typeface="Arial" charset="0"/>
              </a:rPr>
              <a:pPr fontAlgn="base">
                <a:spcBef>
                  <a:spcPct val="0"/>
                </a:spcBef>
                <a:spcAft>
                  <a:spcPct val="0"/>
                </a:spcAft>
                <a:defRPr/>
              </a:pPr>
              <a:t>21</a:t>
            </a:fld>
            <a:endParaRPr lang="en-US" dirty="0">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2" name="Notes Placeholder 2"/>
          <p:cNvSpPr>
            <a:spLocks noGrp="1"/>
          </p:cNvSpPr>
          <p:nvPr>
            <p:ph type="body" idx="1"/>
          </p:nvPr>
        </p:nvSpPr>
        <p:spPr bwMode="auto">
          <a:xfrm>
            <a:off x="236858" y="4452701"/>
            <a:ext cx="6534995" cy="455758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n-US" dirty="0" smtClean="0">
                <a:latin typeface="Times New Roman" pitchFamily="18" charset="0"/>
                <a:cs typeface="Times New Roman" pitchFamily="18" charset="0"/>
              </a:rPr>
              <a:t> Leverage this experience to identify solutions acceptable to US and Pakistan that can be funded by Kerry-Luger Bill</a:t>
            </a:r>
          </a:p>
          <a:p>
            <a:pPr eaLnBrk="1" hangingPunct="1">
              <a:lnSpc>
                <a:spcPct val="90000"/>
              </a:lnSpc>
              <a:spcBef>
                <a:spcPct val="0"/>
              </a:spcBef>
            </a:pPr>
            <a:r>
              <a:rPr lang="en-US" dirty="0" smtClean="0">
                <a:latin typeface="Times New Roman" pitchFamily="18" charset="0"/>
                <a:cs typeface="Times New Roman" pitchFamily="18" charset="0"/>
              </a:rPr>
              <a:t>Identification of programs and projects of interest to both countries and a CREW™ and PRIME™ weighted score</a:t>
            </a:r>
          </a:p>
          <a:p>
            <a:pPr eaLnBrk="1" hangingPunct="1">
              <a:lnSpc>
                <a:spcPct val="90000"/>
              </a:lnSpc>
              <a:spcBef>
                <a:spcPct val="0"/>
              </a:spcBef>
            </a:pPr>
            <a:r>
              <a:rPr lang="en-US" dirty="0" smtClean="0">
                <a:latin typeface="Times New Roman" pitchFamily="18" charset="0"/>
                <a:cs typeface="Times New Roman" pitchFamily="18" charset="0"/>
              </a:rPr>
              <a:t>Detailed design of the programs and projects</a:t>
            </a:r>
          </a:p>
          <a:p>
            <a:pPr eaLnBrk="1" hangingPunct="1">
              <a:lnSpc>
                <a:spcPct val="90000"/>
              </a:lnSpc>
              <a:spcBef>
                <a:spcPct val="0"/>
              </a:spcBef>
            </a:pPr>
            <a:r>
              <a:rPr lang="en-US" dirty="0" smtClean="0">
                <a:latin typeface="Times New Roman" pitchFamily="18" charset="0"/>
                <a:cs typeface="Times New Roman" pitchFamily="18" charset="0"/>
              </a:rPr>
              <a:t>Continual monitoring of program/project criteria and CREW™ and PRIME™ score (a weighted effectiveness score) and engagement with stakeholders</a:t>
            </a:r>
          </a:p>
          <a:p>
            <a:pPr eaLnBrk="1" hangingPunct="1">
              <a:lnSpc>
                <a:spcPct val="90000"/>
              </a:lnSpc>
              <a:spcBef>
                <a:spcPct val="0"/>
              </a:spcBef>
            </a:pPr>
            <a:r>
              <a:rPr lang="en-US" dirty="0" smtClean="0">
                <a:latin typeface="Times New Roman" pitchFamily="18" charset="0"/>
                <a:cs typeface="Times New Roman" pitchFamily="18" charset="0"/>
              </a:rPr>
              <a:t>Modifications of funded programs and projects as agreed to by both projects if necessary</a:t>
            </a:r>
          </a:p>
          <a:p>
            <a:pPr eaLnBrk="1" hangingPunct="1">
              <a:lnSpc>
                <a:spcPct val="90000"/>
              </a:lnSpc>
              <a:spcBef>
                <a:spcPct val="0"/>
              </a:spcBef>
            </a:pPr>
            <a:r>
              <a:rPr lang="en-US" dirty="0" smtClean="0">
                <a:latin typeface="Times New Roman" pitchFamily="18" charset="0"/>
                <a:cs typeface="Times New Roman" pitchFamily="18" charset="0"/>
              </a:rPr>
              <a:t>Identify outcome oriented capacities for all State Partnership Programs</a:t>
            </a:r>
          </a:p>
          <a:p>
            <a:pPr eaLnBrk="1" hangingPunct="1">
              <a:lnSpc>
                <a:spcPct val="90000"/>
              </a:lnSpc>
              <a:spcBef>
                <a:spcPct val="0"/>
              </a:spcBef>
            </a:pPr>
            <a:r>
              <a:rPr lang="en-US" dirty="0" smtClean="0">
                <a:latin typeface="Times New Roman" pitchFamily="18" charset="0"/>
                <a:cs typeface="Times New Roman" pitchFamily="18" charset="0"/>
              </a:rPr>
              <a:t>Keep the momentum </a:t>
            </a:r>
          </a:p>
          <a:p>
            <a:pPr eaLnBrk="1" hangingPunct="1">
              <a:lnSpc>
                <a:spcPct val="90000"/>
              </a:lnSpc>
              <a:spcBef>
                <a:spcPct val="0"/>
              </a:spcBef>
            </a:pPr>
            <a:r>
              <a:rPr lang="en-US" dirty="0" smtClean="0">
                <a:latin typeface="Times New Roman" pitchFamily="18" charset="0"/>
                <a:cs typeface="Times New Roman" pitchFamily="18" charset="0"/>
              </a:rPr>
              <a:t>Engage SPS under an umbrella contract funded by the Kerry-Luger Bill (or other means) to work Pakistan tasks (engages businesses, universities, government, and other key stake-holders)</a:t>
            </a:r>
          </a:p>
          <a:p>
            <a:pPr eaLnBrk="1" hangingPunct="1">
              <a:lnSpc>
                <a:spcPct val="90000"/>
              </a:lnSpc>
              <a:spcBef>
                <a:spcPct val="0"/>
              </a:spcBef>
            </a:pPr>
            <a:r>
              <a:rPr lang="en-US" dirty="0" smtClean="0">
                <a:latin typeface="Times New Roman" pitchFamily="18" charset="0"/>
                <a:cs typeface="Times New Roman" pitchFamily="18" charset="0"/>
              </a:rPr>
              <a:t>Use Foreign Military Sales to deliver GIFT for military and HADR use in Pakistan</a:t>
            </a:r>
          </a:p>
          <a:p>
            <a:pPr eaLnBrk="1" hangingPunct="1">
              <a:lnSpc>
                <a:spcPct val="90000"/>
              </a:lnSpc>
              <a:spcBef>
                <a:spcPct val="0"/>
              </a:spcBef>
            </a:pPr>
            <a:r>
              <a:rPr lang="en-US" dirty="0" smtClean="0">
                <a:latin typeface="Times New Roman" pitchFamily="18" charset="0"/>
                <a:cs typeface="Times New Roman" pitchFamily="18" charset="0"/>
              </a:rPr>
              <a:t>Engage SPS to make Soft Power Engineering® under the State Partnership Program to build the method for evaluating programs and projects for </a:t>
            </a:r>
            <a:endParaRPr lang="en-US" dirty="0" smtClean="0"/>
          </a:p>
        </p:txBody>
      </p:sp>
      <p:sp>
        <p:nvSpPr>
          <p:cNvPr id="2253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EF8AEFB-E693-4780-ABF3-109DDBE697DF}" type="slidenum">
              <a:rPr lang="en-US">
                <a:cs typeface="Arial" charset="0"/>
              </a:rPr>
              <a:pPr fontAlgn="base">
                <a:spcBef>
                  <a:spcPct val="0"/>
                </a:spcBef>
                <a:spcAft>
                  <a:spcPct val="0"/>
                </a:spcAft>
                <a:defRPr/>
              </a:pPr>
              <a:t>22</a:t>
            </a:fld>
            <a:endParaRPr lang="en-US" dirty="0">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2" name="Notes Placeholder 2"/>
          <p:cNvSpPr>
            <a:spLocks noGrp="1"/>
          </p:cNvSpPr>
          <p:nvPr>
            <p:ph type="body" idx="1"/>
          </p:nvPr>
        </p:nvSpPr>
        <p:spPr bwMode="auto">
          <a:xfrm>
            <a:off x="236858" y="4452701"/>
            <a:ext cx="6534995" cy="455758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n-US" dirty="0" smtClean="0">
                <a:latin typeface="Times New Roman" pitchFamily="18" charset="0"/>
                <a:cs typeface="Times New Roman" pitchFamily="18" charset="0"/>
              </a:rPr>
              <a:t> Leverage this experience to identify solutions acceptable to US and Pakistan that can be funded by Kerry-Luger Bill</a:t>
            </a:r>
          </a:p>
          <a:p>
            <a:pPr eaLnBrk="1" hangingPunct="1">
              <a:lnSpc>
                <a:spcPct val="90000"/>
              </a:lnSpc>
              <a:spcBef>
                <a:spcPct val="0"/>
              </a:spcBef>
            </a:pPr>
            <a:r>
              <a:rPr lang="en-US" dirty="0" smtClean="0">
                <a:latin typeface="Times New Roman" pitchFamily="18" charset="0"/>
                <a:cs typeface="Times New Roman" pitchFamily="18" charset="0"/>
              </a:rPr>
              <a:t>Identification of programs and projects of interest to both countries and a CREW™ and PRIME™ weighted score</a:t>
            </a:r>
          </a:p>
          <a:p>
            <a:pPr eaLnBrk="1" hangingPunct="1">
              <a:lnSpc>
                <a:spcPct val="90000"/>
              </a:lnSpc>
              <a:spcBef>
                <a:spcPct val="0"/>
              </a:spcBef>
            </a:pPr>
            <a:r>
              <a:rPr lang="en-US" dirty="0" smtClean="0">
                <a:latin typeface="Times New Roman" pitchFamily="18" charset="0"/>
                <a:cs typeface="Times New Roman" pitchFamily="18" charset="0"/>
              </a:rPr>
              <a:t>Detailed design of the programs and projects</a:t>
            </a:r>
          </a:p>
          <a:p>
            <a:pPr eaLnBrk="1" hangingPunct="1">
              <a:lnSpc>
                <a:spcPct val="90000"/>
              </a:lnSpc>
              <a:spcBef>
                <a:spcPct val="0"/>
              </a:spcBef>
            </a:pPr>
            <a:r>
              <a:rPr lang="en-US" dirty="0" smtClean="0">
                <a:latin typeface="Times New Roman" pitchFamily="18" charset="0"/>
                <a:cs typeface="Times New Roman" pitchFamily="18" charset="0"/>
              </a:rPr>
              <a:t>Continual monitoring of program/project criteria and CREW™ and PRIME™ score (a weighted effectiveness score) and engagement with stakeholders</a:t>
            </a:r>
          </a:p>
          <a:p>
            <a:pPr eaLnBrk="1" hangingPunct="1">
              <a:lnSpc>
                <a:spcPct val="90000"/>
              </a:lnSpc>
              <a:spcBef>
                <a:spcPct val="0"/>
              </a:spcBef>
            </a:pPr>
            <a:r>
              <a:rPr lang="en-US" dirty="0" smtClean="0">
                <a:latin typeface="Times New Roman" pitchFamily="18" charset="0"/>
                <a:cs typeface="Times New Roman" pitchFamily="18" charset="0"/>
              </a:rPr>
              <a:t>Modifications of funded programs and projects as agreed to by both projects if necessary</a:t>
            </a:r>
          </a:p>
          <a:p>
            <a:pPr eaLnBrk="1" hangingPunct="1">
              <a:lnSpc>
                <a:spcPct val="90000"/>
              </a:lnSpc>
              <a:spcBef>
                <a:spcPct val="0"/>
              </a:spcBef>
            </a:pPr>
            <a:r>
              <a:rPr lang="en-US" dirty="0" smtClean="0">
                <a:latin typeface="Times New Roman" pitchFamily="18" charset="0"/>
                <a:cs typeface="Times New Roman" pitchFamily="18" charset="0"/>
              </a:rPr>
              <a:t>Identify outcome oriented capacities for all State Partnership Programs</a:t>
            </a:r>
          </a:p>
          <a:p>
            <a:pPr eaLnBrk="1" hangingPunct="1">
              <a:lnSpc>
                <a:spcPct val="90000"/>
              </a:lnSpc>
              <a:spcBef>
                <a:spcPct val="0"/>
              </a:spcBef>
            </a:pPr>
            <a:r>
              <a:rPr lang="en-US" dirty="0" smtClean="0">
                <a:latin typeface="Times New Roman" pitchFamily="18" charset="0"/>
                <a:cs typeface="Times New Roman" pitchFamily="18" charset="0"/>
              </a:rPr>
              <a:t>Keep the momentum </a:t>
            </a:r>
          </a:p>
          <a:p>
            <a:pPr eaLnBrk="1" hangingPunct="1">
              <a:lnSpc>
                <a:spcPct val="90000"/>
              </a:lnSpc>
              <a:spcBef>
                <a:spcPct val="0"/>
              </a:spcBef>
            </a:pPr>
            <a:r>
              <a:rPr lang="en-US" dirty="0" smtClean="0">
                <a:latin typeface="Times New Roman" pitchFamily="18" charset="0"/>
                <a:cs typeface="Times New Roman" pitchFamily="18" charset="0"/>
              </a:rPr>
              <a:t>Engage SPS under an umbrella contract funded by the Kerry-Luger Bill (or other means) to work Pakistan tasks (engages businesses, universities, government, and other key stake-holders)</a:t>
            </a:r>
          </a:p>
          <a:p>
            <a:pPr eaLnBrk="1" hangingPunct="1">
              <a:lnSpc>
                <a:spcPct val="90000"/>
              </a:lnSpc>
              <a:spcBef>
                <a:spcPct val="0"/>
              </a:spcBef>
            </a:pPr>
            <a:r>
              <a:rPr lang="en-US" dirty="0" smtClean="0">
                <a:latin typeface="Times New Roman" pitchFamily="18" charset="0"/>
                <a:cs typeface="Times New Roman" pitchFamily="18" charset="0"/>
              </a:rPr>
              <a:t>Use Foreign Military Sales to deliver GIFT for military and HADR use in Pakistan</a:t>
            </a:r>
          </a:p>
          <a:p>
            <a:pPr eaLnBrk="1" hangingPunct="1">
              <a:lnSpc>
                <a:spcPct val="90000"/>
              </a:lnSpc>
              <a:spcBef>
                <a:spcPct val="0"/>
              </a:spcBef>
            </a:pPr>
            <a:r>
              <a:rPr lang="en-US" dirty="0" smtClean="0">
                <a:latin typeface="Times New Roman" pitchFamily="18" charset="0"/>
                <a:cs typeface="Times New Roman" pitchFamily="18" charset="0"/>
              </a:rPr>
              <a:t>Engage SPS to make Soft Power Engineering® under the State Partnership Program to build the method for evaluating programs and projects for </a:t>
            </a:r>
            <a:endParaRPr lang="en-US" dirty="0" smtClean="0"/>
          </a:p>
        </p:txBody>
      </p:sp>
      <p:sp>
        <p:nvSpPr>
          <p:cNvPr id="2253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EF8AEFB-E693-4780-ABF3-109DDBE697DF}" type="slidenum">
              <a:rPr lang="en-US">
                <a:cs typeface="Arial" charset="0"/>
              </a:rPr>
              <a:pPr fontAlgn="base">
                <a:spcBef>
                  <a:spcPct val="0"/>
                </a:spcBef>
                <a:spcAft>
                  <a:spcPct val="0"/>
                </a:spcAft>
                <a:defRPr/>
              </a:pPr>
              <a:t>23</a:t>
            </a:fld>
            <a:endParaRPr lang="en-US" dirty="0">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xfrm>
            <a:off x="236221" y="4452069"/>
            <a:ext cx="6535420" cy="4558538"/>
          </a:xfrm>
          <a:noFill/>
        </p:spPr>
        <p:txBody>
          <a:bodyPr wrap="square" numCol="1" anchor="t" anchorCtr="0" compatLnSpc="1">
            <a:prstTxWarp prst="textNoShape">
              <a:avLst/>
            </a:prstTxWarp>
          </a:bodyPr>
          <a:lstStyle/>
          <a:p>
            <a:pPr eaLnBrk="1" hangingPunct="1">
              <a:lnSpc>
                <a:spcPct val="90000"/>
              </a:lnSpc>
              <a:spcBef>
                <a:spcPct val="0"/>
              </a:spcBef>
            </a:pPr>
            <a:r>
              <a:rPr lang="en-US" dirty="0" smtClean="0">
                <a:latin typeface="Times New Roman" pitchFamily="18" charset="0"/>
                <a:cs typeface="Times New Roman" pitchFamily="18" charset="0"/>
              </a:rPr>
              <a:t> </a:t>
            </a:r>
            <a:endParaRPr lang="en-US" dirty="0" smtClean="0"/>
          </a:p>
        </p:txBody>
      </p:sp>
      <p:sp>
        <p:nvSpPr>
          <p:cNvPr id="2253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C457F22-B77F-499F-9366-DD02A80F5361}" type="slidenum">
              <a:rPr lang="en-US">
                <a:cs typeface="Arial" charset="0"/>
              </a:rPr>
              <a:pPr fontAlgn="base">
                <a:spcBef>
                  <a:spcPct val="0"/>
                </a:spcBef>
                <a:spcAft>
                  <a:spcPct val="0"/>
                </a:spcAft>
                <a:defRPr/>
              </a:pPr>
              <a:t>27</a:t>
            </a:fld>
            <a:endParaRPr lang="en-US" dirty="0">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xfrm>
            <a:off x="236221" y="4452069"/>
            <a:ext cx="6535420" cy="4558538"/>
          </a:xfrm>
          <a:noFill/>
        </p:spPr>
        <p:txBody>
          <a:bodyPr wrap="square" numCol="1" anchor="t" anchorCtr="0" compatLnSpc="1">
            <a:prstTxWarp prst="textNoShape">
              <a:avLst/>
            </a:prstTxWarp>
          </a:bodyPr>
          <a:lstStyle/>
          <a:p>
            <a:pPr eaLnBrk="1" hangingPunct="1">
              <a:lnSpc>
                <a:spcPct val="90000"/>
              </a:lnSpc>
              <a:spcBef>
                <a:spcPct val="0"/>
              </a:spcBef>
            </a:pPr>
            <a:r>
              <a:rPr lang="en-US" dirty="0" smtClean="0">
                <a:latin typeface="Times New Roman" pitchFamily="18" charset="0"/>
                <a:cs typeface="Times New Roman" pitchFamily="18" charset="0"/>
              </a:rPr>
              <a:t> </a:t>
            </a:r>
            <a:endParaRPr lang="en-US" dirty="0" smtClean="0"/>
          </a:p>
        </p:txBody>
      </p:sp>
      <p:sp>
        <p:nvSpPr>
          <p:cNvPr id="2253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C457F22-B77F-499F-9366-DD02A80F5361}" type="slidenum">
              <a:rPr lang="en-US">
                <a:cs typeface="Arial" charset="0"/>
              </a:rPr>
              <a:pPr fontAlgn="base">
                <a:spcBef>
                  <a:spcPct val="0"/>
                </a:spcBef>
                <a:spcAft>
                  <a:spcPct val="0"/>
                </a:spcAft>
                <a:defRPr/>
              </a:pPr>
              <a:t>29</a:t>
            </a:fld>
            <a:endParaRPr lang="en-US" dirty="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05F3068-857D-404E-B12E-C1D8B8416603}" type="datetime1">
              <a:rPr lang="en-US" smtClean="0"/>
              <a:t>5/19/2012</a:t>
            </a:fld>
            <a:endParaRPr lang="en-US" dirty="0"/>
          </a:p>
        </p:txBody>
      </p:sp>
      <p:sp>
        <p:nvSpPr>
          <p:cNvPr id="5" name="Footer Placeholder 4"/>
          <p:cNvSpPr>
            <a:spLocks noGrp="1"/>
          </p:cNvSpPr>
          <p:nvPr>
            <p:ph type="ftr" sz="quarter" idx="11"/>
          </p:nvPr>
        </p:nvSpPr>
        <p:spPr/>
        <p:txBody>
          <a:bodyPr/>
          <a:lstStyle/>
          <a:p>
            <a:r>
              <a:rPr lang="en-US" dirty="0" smtClean="0"/>
              <a:t>SPS Proprietary</a:t>
            </a:r>
            <a:endParaRPr lang="en-US" dirty="0"/>
          </a:p>
        </p:txBody>
      </p:sp>
      <p:sp>
        <p:nvSpPr>
          <p:cNvPr id="6" name="Slide Number Placeholder 5"/>
          <p:cNvSpPr>
            <a:spLocks noGrp="1"/>
          </p:cNvSpPr>
          <p:nvPr>
            <p:ph type="sldNum" sz="quarter" idx="12"/>
          </p:nvPr>
        </p:nvSpPr>
        <p:spPr/>
        <p:txBody>
          <a:bodyPr/>
          <a:lstStyle/>
          <a:p>
            <a:fld id="{47FFE90E-7EEA-44A5-AB16-9E5790874D77}" type="slidenum">
              <a:rPr lang="en-US" smtClean="0"/>
              <a:t>‹#›</a:t>
            </a:fld>
            <a:endParaRPr lang="en-US" dirty="0"/>
          </a:p>
        </p:txBody>
      </p:sp>
      <p:pic>
        <p:nvPicPr>
          <p:cNvPr id="7" name="Picture 6"/>
          <p:cNvPicPr/>
          <p:nvPr userDrawn="1"/>
        </p:nvPicPr>
        <p:blipFill rotWithShape="1">
          <a:blip r:embed="rId2">
            <a:extLst>
              <a:ext uri="{28A0092B-C50C-407E-A947-70E740481C1C}">
                <a14:useLocalDpi xmlns:a14="http://schemas.microsoft.com/office/drawing/2010/main" val="0"/>
              </a:ext>
            </a:extLst>
          </a:blip>
          <a:srcRect t="21754" r="13408" b="20000"/>
          <a:stretch/>
        </p:blipFill>
        <p:spPr bwMode="auto">
          <a:xfrm>
            <a:off x="6115050" y="88900"/>
            <a:ext cx="2952750" cy="1054100"/>
          </a:xfrm>
          <a:prstGeom prst="rect">
            <a:avLst/>
          </a:prstGeom>
          <a:noFill/>
        </p:spPr>
      </p:pic>
    </p:spTree>
    <p:extLst>
      <p:ext uri="{BB962C8B-B14F-4D97-AF65-F5344CB8AC3E}">
        <p14:creationId xmlns:p14="http://schemas.microsoft.com/office/powerpoint/2010/main" val="29850171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38F879-E484-4502-8DCE-F3AEB97FDFEC}" type="datetime1">
              <a:rPr lang="en-US" smtClean="0"/>
              <a:t>5/19/2012</a:t>
            </a:fld>
            <a:endParaRPr lang="en-US" dirty="0"/>
          </a:p>
        </p:txBody>
      </p:sp>
      <p:sp>
        <p:nvSpPr>
          <p:cNvPr id="5" name="Footer Placeholder 4"/>
          <p:cNvSpPr>
            <a:spLocks noGrp="1"/>
          </p:cNvSpPr>
          <p:nvPr>
            <p:ph type="ftr" sz="quarter" idx="11"/>
          </p:nvPr>
        </p:nvSpPr>
        <p:spPr/>
        <p:txBody>
          <a:bodyPr/>
          <a:lstStyle/>
          <a:p>
            <a:r>
              <a:rPr lang="en-US" dirty="0" smtClean="0"/>
              <a:t>SPS Proprietary</a:t>
            </a:r>
            <a:endParaRPr lang="en-US" dirty="0"/>
          </a:p>
        </p:txBody>
      </p:sp>
      <p:sp>
        <p:nvSpPr>
          <p:cNvPr id="6" name="Slide Number Placeholder 5"/>
          <p:cNvSpPr>
            <a:spLocks noGrp="1"/>
          </p:cNvSpPr>
          <p:nvPr>
            <p:ph type="sldNum" sz="quarter" idx="12"/>
          </p:nvPr>
        </p:nvSpPr>
        <p:spPr/>
        <p:txBody>
          <a:bodyPr/>
          <a:lstStyle/>
          <a:p>
            <a:fld id="{47FFE90E-7EEA-44A5-AB16-9E5790874D77}" type="slidenum">
              <a:rPr lang="en-US" smtClean="0"/>
              <a:t>‹#›</a:t>
            </a:fld>
            <a:endParaRPr lang="en-US" dirty="0"/>
          </a:p>
        </p:txBody>
      </p:sp>
    </p:spTree>
    <p:extLst>
      <p:ext uri="{BB962C8B-B14F-4D97-AF65-F5344CB8AC3E}">
        <p14:creationId xmlns:p14="http://schemas.microsoft.com/office/powerpoint/2010/main" val="2756820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D65947-083D-4DA9-95E3-4037330FD867}" type="datetime1">
              <a:rPr lang="en-US" smtClean="0"/>
              <a:t>5/19/2012</a:t>
            </a:fld>
            <a:endParaRPr lang="en-US" dirty="0"/>
          </a:p>
        </p:txBody>
      </p:sp>
      <p:sp>
        <p:nvSpPr>
          <p:cNvPr id="5" name="Footer Placeholder 4"/>
          <p:cNvSpPr>
            <a:spLocks noGrp="1"/>
          </p:cNvSpPr>
          <p:nvPr>
            <p:ph type="ftr" sz="quarter" idx="11"/>
          </p:nvPr>
        </p:nvSpPr>
        <p:spPr/>
        <p:txBody>
          <a:bodyPr/>
          <a:lstStyle/>
          <a:p>
            <a:r>
              <a:rPr lang="en-US" dirty="0" smtClean="0"/>
              <a:t>SPS Proprietary</a:t>
            </a:r>
            <a:endParaRPr lang="en-US" dirty="0"/>
          </a:p>
        </p:txBody>
      </p:sp>
      <p:sp>
        <p:nvSpPr>
          <p:cNvPr id="6" name="Slide Number Placeholder 5"/>
          <p:cNvSpPr>
            <a:spLocks noGrp="1"/>
          </p:cNvSpPr>
          <p:nvPr>
            <p:ph type="sldNum" sz="quarter" idx="12"/>
          </p:nvPr>
        </p:nvSpPr>
        <p:spPr/>
        <p:txBody>
          <a:bodyPr/>
          <a:lstStyle/>
          <a:p>
            <a:fld id="{47FFE90E-7EEA-44A5-AB16-9E5790874D77}" type="slidenum">
              <a:rPr lang="en-US" smtClean="0"/>
              <a:t>‹#›</a:t>
            </a:fld>
            <a:endParaRPr lang="en-US" dirty="0"/>
          </a:p>
        </p:txBody>
      </p:sp>
    </p:spTree>
    <p:extLst>
      <p:ext uri="{BB962C8B-B14F-4D97-AF65-F5344CB8AC3E}">
        <p14:creationId xmlns:p14="http://schemas.microsoft.com/office/powerpoint/2010/main" val="553658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5657850" cy="1219200"/>
          </a:xfrm>
        </p:spPr>
        <p:txBody>
          <a:bodyPr>
            <a:noAutofit/>
          </a:bodyPr>
          <a:lstStyle>
            <a:lvl1pPr algn="l">
              <a:defRPr sz="40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447800"/>
            <a:ext cx="8229600" cy="4678363"/>
          </a:xfrm>
          <a:noFill/>
          <a:ln w="28575">
            <a:noFill/>
          </a:ln>
        </p:spPr>
        <p:txBody>
          <a:bodyPr>
            <a:normAutofit/>
          </a:bodyPr>
          <a:lstStyle>
            <a:lvl1pPr>
              <a:defRPr sz="2400"/>
            </a:lvl1pPr>
            <a:lvl2pPr>
              <a:defRPr sz="2400"/>
            </a:lvl2pPr>
            <a:lvl3pPr>
              <a:defRPr sz="2400"/>
            </a:lvl3pPr>
            <a:lvl4pPr>
              <a:defRPr sz="2400"/>
            </a:lvl4pPr>
            <a:lvl5pPr>
              <a:defRPr sz="2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6561FD97-1B4B-40FB-83D1-305A1369EC55}" type="datetime1">
              <a:rPr lang="en-US" smtClean="0"/>
              <a:t>5/19/2012</a:t>
            </a:fld>
            <a:endParaRPr lang="en-US" dirty="0"/>
          </a:p>
        </p:txBody>
      </p:sp>
      <p:sp>
        <p:nvSpPr>
          <p:cNvPr id="5" name="Footer Placeholder 4"/>
          <p:cNvSpPr>
            <a:spLocks noGrp="1"/>
          </p:cNvSpPr>
          <p:nvPr>
            <p:ph type="ftr" sz="quarter" idx="11"/>
          </p:nvPr>
        </p:nvSpPr>
        <p:spPr/>
        <p:txBody>
          <a:bodyPr/>
          <a:lstStyle/>
          <a:p>
            <a:r>
              <a:rPr lang="en-US" dirty="0" smtClean="0"/>
              <a:t>SPS Proprietary</a:t>
            </a:r>
            <a:endParaRPr lang="en-US" dirty="0"/>
          </a:p>
        </p:txBody>
      </p:sp>
      <p:sp>
        <p:nvSpPr>
          <p:cNvPr id="6" name="Slide Number Placeholder 5"/>
          <p:cNvSpPr>
            <a:spLocks noGrp="1"/>
          </p:cNvSpPr>
          <p:nvPr>
            <p:ph type="sldNum" sz="quarter" idx="12"/>
          </p:nvPr>
        </p:nvSpPr>
        <p:spPr/>
        <p:txBody>
          <a:bodyPr/>
          <a:lstStyle/>
          <a:p>
            <a:fld id="{47FFE90E-7EEA-44A5-AB16-9E5790874D77}" type="slidenum">
              <a:rPr lang="en-US" smtClean="0"/>
              <a:t>‹#›</a:t>
            </a:fld>
            <a:endParaRPr lang="en-US" dirty="0"/>
          </a:p>
        </p:txBody>
      </p:sp>
      <p:pic>
        <p:nvPicPr>
          <p:cNvPr id="14" name="Picture 13"/>
          <p:cNvPicPr/>
          <p:nvPr userDrawn="1"/>
        </p:nvPicPr>
        <p:blipFill rotWithShape="1">
          <a:blip r:embed="rId2">
            <a:extLst>
              <a:ext uri="{28A0092B-C50C-407E-A947-70E740481C1C}">
                <a14:useLocalDpi xmlns:a14="http://schemas.microsoft.com/office/drawing/2010/main" val="0"/>
              </a:ext>
            </a:extLst>
          </a:blip>
          <a:srcRect t="21754" r="13408" b="20000"/>
          <a:stretch/>
        </p:blipFill>
        <p:spPr bwMode="auto">
          <a:xfrm>
            <a:off x="6115050" y="88900"/>
            <a:ext cx="2952750" cy="1054100"/>
          </a:xfrm>
          <a:prstGeom prst="rect">
            <a:avLst/>
          </a:prstGeom>
          <a:noFill/>
        </p:spPr>
      </p:pic>
      <p:cxnSp>
        <p:nvCxnSpPr>
          <p:cNvPr id="9" name="Straight Connector 8"/>
          <p:cNvCxnSpPr/>
          <p:nvPr userDrawn="1"/>
        </p:nvCxnSpPr>
        <p:spPr>
          <a:xfrm>
            <a:off x="457200" y="1295400"/>
            <a:ext cx="8229600" cy="0"/>
          </a:xfrm>
          <a:prstGeom prst="line">
            <a:avLst/>
          </a:prstGeom>
          <a:ln w="38100" cmpd="tri">
            <a:solidFill>
              <a:srgbClr val="8E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457200" y="6400800"/>
            <a:ext cx="8229600" cy="0"/>
          </a:xfrm>
          <a:prstGeom prst="line">
            <a:avLst/>
          </a:prstGeom>
          <a:ln w="38100" cmpd="tri">
            <a:solidFill>
              <a:srgbClr val="8E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42470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D9864A4-4D78-49C3-9584-8E8C3E39746E}" type="datetime1">
              <a:rPr lang="en-US" smtClean="0"/>
              <a:t>5/19/2012</a:t>
            </a:fld>
            <a:endParaRPr lang="en-US" dirty="0"/>
          </a:p>
        </p:txBody>
      </p:sp>
      <p:sp>
        <p:nvSpPr>
          <p:cNvPr id="5" name="Footer Placeholder 4"/>
          <p:cNvSpPr>
            <a:spLocks noGrp="1"/>
          </p:cNvSpPr>
          <p:nvPr>
            <p:ph type="ftr" sz="quarter" idx="11"/>
          </p:nvPr>
        </p:nvSpPr>
        <p:spPr/>
        <p:txBody>
          <a:bodyPr/>
          <a:lstStyle/>
          <a:p>
            <a:r>
              <a:rPr lang="en-US" dirty="0" smtClean="0"/>
              <a:t>SPS Proprietary</a:t>
            </a:r>
            <a:endParaRPr lang="en-US" dirty="0"/>
          </a:p>
        </p:txBody>
      </p:sp>
      <p:sp>
        <p:nvSpPr>
          <p:cNvPr id="6" name="Slide Number Placeholder 5"/>
          <p:cNvSpPr>
            <a:spLocks noGrp="1"/>
          </p:cNvSpPr>
          <p:nvPr>
            <p:ph type="sldNum" sz="quarter" idx="12"/>
          </p:nvPr>
        </p:nvSpPr>
        <p:spPr/>
        <p:txBody>
          <a:bodyPr/>
          <a:lstStyle/>
          <a:p>
            <a:fld id="{47FFE90E-7EEA-44A5-AB16-9E5790874D77}" type="slidenum">
              <a:rPr lang="en-US" smtClean="0"/>
              <a:t>‹#›</a:t>
            </a:fld>
            <a:endParaRPr lang="en-US" dirty="0"/>
          </a:p>
        </p:txBody>
      </p:sp>
    </p:spTree>
    <p:extLst>
      <p:ext uri="{BB962C8B-B14F-4D97-AF65-F5344CB8AC3E}">
        <p14:creationId xmlns:p14="http://schemas.microsoft.com/office/powerpoint/2010/main" val="35689536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96508B5-8444-4AA0-90E0-6CEF31849A5C}" type="datetime1">
              <a:rPr lang="en-US" smtClean="0"/>
              <a:t>5/19/2012</a:t>
            </a:fld>
            <a:endParaRPr lang="en-US" dirty="0"/>
          </a:p>
        </p:txBody>
      </p:sp>
      <p:sp>
        <p:nvSpPr>
          <p:cNvPr id="6" name="Footer Placeholder 5"/>
          <p:cNvSpPr>
            <a:spLocks noGrp="1"/>
          </p:cNvSpPr>
          <p:nvPr>
            <p:ph type="ftr" sz="quarter" idx="11"/>
          </p:nvPr>
        </p:nvSpPr>
        <p:spPr/>
        <p:txBody>
          <a:bodyPr/>
          <a:lstStyle/>
          <a:p>
            <a:r>
              <a:rPr lang="en-US" dirty="0" smtClean="0"/>
              <a:t>SPS Proprietary</a:t>
            </a:r>
            <a:endParaRPr lang="en-US" dirty="0"/>
          </a:p>
        </p:txBody>
      </p:sp>
      <p:sp>
        <p:nvSpPr>
          <p:cNvPr id="7" name="Slide Number Placeholder 6"/>
          <p:cNvSpPr>
            <a:spLocks noGrp="1"/>
          </p:cNvSpPr>
          <p:nvPr>
            <p:ph type="sldNum" sz="quarter" idx="12"/>
          </p:nvPr>
        </p:nvSpPr>
        <p:spPr/>
        <p:txBody>
          <a:bodyPr/>
          <a:lstStyle/>
          <a:p>
            <a:fld id="{47FFE90E-7EEA-44A5-AB16-9E5790874D77}" type="slidenum">
              <a:rPr lang="en-US" smtClean="0"/>
              <a:t>‹#›</a:t>
            </a:fld>
            <a:endParaRPr lang="en-US" dirty="0"/>
          </a:p>
        </p:txBody>
      </p:sp>
    </p:spTree>
    <p:extLst>
      <p:ext uri="{BB962C8B-B14F-4D97-AF65-F5344CB8AC3E}">
        <p14:creationId xmlns:p14="http://schemas.microsoft.com/office/powerpoint/2010/main" val="25244389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6E46B0C-6410-4D07-A260-860F42FBE744}" type="datetime1">
              <a:rPr lang="en-US" smtClean="0"/>
              <a:t>5/19/2012</a:t>
            </a:fld>
            <a:endParaRPr lang="en-US" dirty="0"/>
          </a:p>
        </p:txBody>
      </p:sp>
      <p:sp>
        <p:nvSpPr>
          <p:cNvPr id="8" name="Footer Placeholder 7"/>
          <p:cNvSpPr>
            <a:spLocks noGrp="1"/>
          </p:cNvSpPr>
          <p:nvPr>
            <p:ph type="ftr" sz="quarter" idx="11"/>
          </p:nvPr>
        </p:nvSpPr>
        <p:spPr/>
        <p:txBody>
          <a:bodyPr/>
          <a:lstStyle/>
          <a:p>
            <a:r>
              <a:rPr lang="en-US" dirty="0" smtClean="0"/>
              <a:t>SPS Proprietary</a:t>
            </a:r>
            <a:endParaRPr lang="en-US" dirty="0"/>
          </a:p>
        </p:txBody>
      </p:sp>
      <p:sp>
        <p:nvSpPr>
          <p:cNvPr id="9" name="Slide Number Placeholder 8"/>
          <p:cNvSpPr>
            <a:spLocks noGrp="1"/>
          </p:cNvSpPr>
          <p:nvPr>
            <p:ph type="sldNum" sz="quarter" idx="12"/>
          </p:nvPr>
        </p:nvSpPr>
        <p:spPr/>
        <p:txBody>
          <a:bodyPr/>
          <a:lstStyle/>
          <a:p>
            <a:fld id="{47FFE90E-7EEA-44A5-AB16-9E5790874D77}" type="slidenum">
              <a:rPr lang="en-US" smtClean="0"/>
              <a:t>‹#›</a:t>
            </a:fld>
            <a:endParaRPr lang="en-US" dirty="0"/>
          </a:p>
        </p:txBody>
      </p:sp>
    </p:spTree>
    <p:extLst>
      <p:ext uri="{BB962C8B-B14F-4D97-AF65-F5344CB8AC3E}">
        <p14:creationId xmlns:p14="http://schemas.microsoft.com/office/powerpoint/2010/main" val="624165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063656E-85F7-40E2-91AD-09BAD86076A4}" type="datetime1">
              <a:rPr lang="en-US" smtClean="0"/>
              <a:t>5/19/2012</a:t>
            </a:fld>
            <a:endParaRPr lang="en-US" dirty="0"/>
          </a:p>
        </p:txBody>
      </p:sp>
      <p:sp>
        <p:nvSpPr>
          <p:cNvPr id="4" name="Footer Placeholder 3"/>
          <p:cNvSpPr>
            <a:spLocks noGrp="1"/>
          </p:cNvSpPr>
          <p:nvPr>
            <p:ph type="ftr" sz="quarter" idx="11"/>
          </p:nvPr>
        </p:nvSpPr>
        <p:spPr/>
        <p:txBody>
          <a:bodyPr/>
          <a:lstStyle/>
          <a:p>
            <a:r>
              <a:rPr lang="en-US" dirty="0" smtClean="0"/>
              <a:t>SPS Proprietary</a:t>
            </a:r>
            <a:endParaRPr lang="en-US" dirty="0"/>
          </a:p>
        </p:txBody>
      </p:sp>
      <p:sp>
        <p:nvSpPr>
          <p:cNvPr id="5" name="Slide Number Placeholder 4"/>
          <p:cNvSpPr>
            <a:spLocks noGrp="1"/>
          </p:cNvSpPr>
          <p:nvPr>
            <p:ph type="sldNum" sz="quarter" idx="12"/>
          </p:nvPr>
        </p:nvSpPr>
        <p:spPr/>
        <p:txBody>
          <a:bodyPr/>
          <a:lstStyle/>
          <a:p>
            <a:fld id="{47FFE90E-7EEA-44A5-AB16-9E5790874D77}" type="slidenum">
              <a:rPr lang="en-US" smtClean="0"/>
              <a:t>‹#›</a:t>
            </a:fld>
            <a:endParaRPr lang="en-US" dirty="0"/>
          </a:p>
        </p:txBody>
      </p:sp>
    </p:spTree>
    <p:extLst>
      <p:ext uri="{BB962C8B-B14F-4D97-AF65-F5344CB8AC3E}">
        <p14:creationId xmlns:p14="http://schemas.microsoft.com/office/powerpoint/2010/main" val="25405056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C45848-D00D-483A-A930-BAC84F4FD919}" type="datetime1">
              <a:rPr lang="en-US" smtClean="0"/>
              <a:t>5/19/2012</a:t>
            </a:fld>
            <a:endParaRPr lang="en-US" dirty="0"/>
          </a:p>
        </p:txBody>
      </p:sp>
      <p:sp>
        <p:nvSpPr>
          <p:cNvPr id="3" name="Footer Placeholder 2"/>
          <p:cNvSpPr>
            <a:spLocks noGrp="1"/>
          </p:cNvSpPr>
          <p:nvPr>
            <p:ph type="ftr" sz="quarter" idx="11"/>
          </p:nvPr>
        </p:nvSpPr>
        <p:spPr/>
        <p:txBody>
          <a:bodyPr/>
          <a:lstStyle/>
          <a:p>
            <a:r>
              <a:rPr lang="en-US" dirty="0" smtClean="0"/>
              <a:t>SPS Proprietary</a:t>
            </a:r>
            <a:endParaRPr lang="en-US" dirty="0"/>
          </a:p>
        </p:txBody>
      </p:sp>
      <p:sp>
        <p:nvSpPr>
          <p:cNvPr id="4" name="Slide Number Placeholder 3"/>
          <p:cNvSpPr>
            <a:spLocks noGrp="1"/>
          </p:cNvSpPr>
          <p:nvPr>
            <p:ph type="sldNum" sz="quarter" idx="12"/>
          </p:nvPr>
        </p:nvSpPr>
        <p:spPr/>
        <p:txBody>
          <a:bodyPr/>
          <a:lstStyle/>
          <a:p>
            <a:fld id="{47FFE90E-7EEA-44A5-AB16-9E5790874D77}" type="slidenum">
              <a:rPr lang="en-US" smtClean="0"/>
              <a:t>‹#›</a:t>
            </a:fld>
            <a:endParaRPr lang="en-US" dirty="0"/>
          </a:p>
        </p:txBody>
      </p:sp>
    </p:spTree>
    <p:extLst>
      <p:ext uri="{BB962C8B-B14F-4D97-AF65-F5344CB8AC3E}">
        <p14:creationId xmlns:p14="http://schemas.microsoft.com/office/powerpoint/2010/main" val="26475853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26780B-E990-4B99-B0D5-1B71190F0544}" type="datetime1">
              <a:rPr lang="en-US" smtClean="0"/>
              <a:t>5/19/2012</a:t>
            </a:fld>
            <a:endParaRPr lang="en-US" dirty="0"/>
          </a:p>
        </p:txBody>
      </p:sp>
      <p:sp>
        <p:nvSpPr>
          <p:cNvPr id="6" name="Footer Placeholder 5"/>
          <p:cNvSpPr>
            <a:spLocks noGrp="1"/>
          </p:cNvSpPr>
          <p:nvPr>
            <p:ph type="ftr" sz="quarter" idx="11"/>
          </p:nvPr>
        </p:nvSpPr>
        <p:spPr/>
        <p:txBody>
          <a:bodyPr/>
          <a:lstStyle/>
          <a:p>
            <a:r>
              <a:rPr lang="en-US" dirty="0" smtClean="0"/>
              <a:t>SPS Proprietary</a:t>
            </a:r>
            <a:endParaRPr lang="en-US" dirty="0"/>
          </a:p>
        </p:txBody>
      </p:sp>
      <p:sp>
        <p:nvSpPr>
          <p:cNvPr id="7" name="Slide Number Placeholder 6"/>
          <p:cNvSpPr>
            <a:spLocks noGrp="1"/>
          </p:cNvSpPr>
          <p:nvPr>
            <p:ph type="sldNum" sz="quarter" idx="12"/>
          </p:nvPr>
        </p:nvSpPr>
        <p:spPr/>
        <p:txBody>
          <a:bodyPr/>
          <a:lstStyle/>
          <a:p>
            <a:fld id="{47FFE90E-7EEA-44A5-AB16-9E5790874D77}" type="slidenum">
              <a:rPr lang="en-US" smtClean="0"/>
              <a:t>‹#›</a:t>
            </a:fld>
            <a:endParaRPr lang="en-US" dirty="0"/>
          </a:p>
        </p:txBody>
      </p:sp>
    </p:spTree>
    <p:extLst>
      <p:ext uri="{BB962C8B-B14F-4D97-AF65-F5344CB8AC3E}">
        <p14:creationId xmlns:p14="http://schemas.microsoft.com/office/powerpoint/2010/main" val="2250746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B4CC91-B32B-43D7-B88B-B54EDF8B3023}" type="datetime1">
              <a:rPr lang="en-US" smtClean="0"/>
              <a:t>5/19/2012</a:t>
            </a:fld>
            <a:endParaRPr lang="en-US" dirty="0"/>
          </a:p>
        </p:txBody>
      </p:sp>
      <p:sp>
        <p:nvSpPr>
          <p:cNvPr id="6" name="Footer Placeholder 5"/>
          <p:cNvSpPr>
            <a:spLocks noGrp="1"/>
          </p:cNvSpPr>
          <p:nvPr>
            <p:ph type="ftr" sz="quarter" idx="11"/>
          </p:nvPr>
        </p:nvSpPr>
        <p:spPr/>
        <p:txBody>
          <a:bodyPr/>
          <a:lstStyle/>
          <a:p>
            <a:r>
              <a:rPr lang="en-US" dirty="0" smtClean="0"/>
              <a:t>SPS Proprietary</a:t>
            </a:r>
            <a:endParaRPr lang="en-US" dirty="0"/>
          </a:p>
        </p:txBody>
      </p:sp>
      <p:sp>
        <p:nvSpPr>
          <p:cNvPr id="7" name="Slide Number Placeholder 6"/>
          <p:cNvSpPr>
            <a:spLocks noGrp="1"/>
          </p:cNvSpPr>
          <p:nvPr>
            <p:ph type="sldNum" sz="quarter" idx="12"/>
          </p:nvPr>
        </p:nvSpPr>
        <p:spPr/>
        <p:txBody>
          <a:bodyPr/>
          <a:lstStyle/>
          <a:p>
            <a:fld id="{47FFE90E-7EEA-44A5-AB16-9E5790874D77}" type="slidenum">
              <a:rPr lang="en-US" smtClean="0"/>
              <a:t>‹#›</a:t>
            </a:fld>
            <a:endParaRPr lang="en-US" dirty="0"/>
          </a:p>
        </p:txBody>
      </p:sp>
    </p:spTree>
    <p:extLst>
      <p:ext uri="{BB962C8B-B14F-4D97-AF65-F5344CB8AC3E}">
        <p14:creationId xmlns:p14="http://schemas.microsoft.com/office/powerpoint/2010/main" val="42324322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13BA92-8557-4F90-9CD0-CDB04D0F07B4}" type="datetime1">
              <a:rPr lang="en-US" smtClean="0"/>
              <a:t>5/19/2012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SPS Proprietary</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FFE90E-7EEA-44A5-AB16-9E5790874D77}" type="slidenum">
              <a:rPr lang="en-US" smtClean="0"/>
              <a:t>‹#›</a:t>
            </a:fld>
            <a:endParaRPr lang="en-US" dirty="0"/>
          </a:p>
        </p:txBody>
      </p:sp>
    </p:spTree>
    <p:extLst>
      <p:ext uri="{BB962C8B-B14F-4D97-AF65-F5344CB8AC3E}">
        <p14:creationId xmlns:p14="http://schemas.microsoft.com/office/powerpoint/2010/main" val="4709931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52400" y="1371600"/>
            <a:ext cx="8839200" cy="4811486"/>
          </a:xfrm>
          <a:prstGeom prst="rect">
            <a:avLst/>
          </a:prstGeom>
          <a:noFill/>
          <a:ln>
            <a:noFill/>
          </a:ln>
          <a:effectLst>
            <a:glow rad="228600">
              <a:schemeClr val="bg1">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Footer Placeholder 3"/>
          <p:cNvSpPr>
            <a:spLocks noGrp="1"/>
          </p:cNvSpPr>
          <p:nvPr>
            <p:ph type="ftr" sz="quarter" idx="11"/>
          </p:nvPr>
        </p:nvSpPr>
        <p:spPr/>
        <p:txBody>
          <a:bodyPr/>
          <a:lstStyle/>
          <a:p>
            <a:r>
              <a:rPr lang="en-US" dirty="0" smtClean="0"/>
              <a:t>SPS Proprietary</a:t>
            </a:r>
            <a:endParaRPr lang="en-US" dirty="0"/>
          </a:p>
        </p:txBody>
      </p:sp>
      <p:sp>
        <p:nvSpPr>
          <p:cNvPr id="5" name="Slide Number Placeholder 4"/>
          <p:cNvSpPr>
            <a:spLocks noGrp="1"/>
          </p:cNvSpPr>
          <p:nvPr>
            <p:ph type="sldNum" sz="quarter" idx="12"/>
          </p:nvPr>
        </p:nvSpPr>
        <p:spPr/>
        <p:txBody>
          <a:bodyPr/>
          <a:lstStyle/>
          <a:p>
            <a:fld id="{47FFE90E-7EEA-44A5-AB16-9E5790874D77}" type="slidenum">
              <a:rPr lang="en-US" smtClean="0"/>
              <a:t>1</a:t>
            </a:fld>
            <a:endParaRPr lang="en-US" dirty="0"/>
          </a:p>
        </p:txBody>
      </p:sp>
      <p:sp>
        <p:nvSpPr>
          <p:cNvPr id="7" name="TextBox 6"/>
          <p:cNvSpPr txBox="1"/>
          <p:nvPr/>
        </p:nvSpPr>
        <p:spPr>
          <a:xfrm>
            <a:off x="1447800" y="1752600"/>
            <a:ext cx="6248400" cy="3477875"/>
          </a:xfrm>
          <a:prstGeom prst="rect">
            <a:avLst/>
          </a:prstGeom>
          <a:noFill/>
        </p:spPr>
        <p:txBody>
          <a:bodyPr wrap="square" rtlCol="0">
            <a:spAutoFit/>
          </a:bodyPr>
          <a:lstStyle/>
          <a:p>
            <a:pPr algn="ctr"/>
            <a:r>
              <a:rPr lang="en-US" sz="4000" dirty="0" smtClean="0"/>
              <a:t>SOFT POWER ENGINEERING®</a:t>
            </a:r>
          </a:p>
          <a:p>
            <a:pPr algn="ctr"/>
            <a:r>
              <a:rPr lang="en-US" sz="4000" dirty="0" smtClean="0"/>
              <a:t>A Case Study</a:t>
            </a:r>
          </a:p>
          <a:p>
            <a:pPr algn="ctr"/>
            <a:endParaRPr lang="en-US" sz="4000" dirty="0"/>
          </a:p>
          <a:p>
            <a:pPr algn="ctr"/>
            <a:endParaRPr lang="en-US" sz="4000" dirty="0" smtClean="0"/>
          </a:p>
          <a:p>
            <a:pPr algn="ctr"/>
            <a:r>
              <a:rPr lang="en-US" sz="6000" b="1" dirty="0" smtClean="0"/>
              <a:t>Pakistan</a:t>
            </a:r>
            <a:endParaRPr lang="en-US" sz="6000" b="1" dirty="0"/>
          </a:p>
        </p:txBody>
      </p:sp>
    </p:spTree>
    <p:extLst>
      <p:ext uri="{BB962C8B-B14F-4D97-AF65-F5344CB8AC3E}">
        <p14:creationId xmlns:p14="http://schemas.microsoft.com/office/powerpoint/2010/main" val="42707759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Soft Power </a:t>
            </a:r>
            <a:r>
              <a:rPr lang="en-US" dirty="0" smtClean="0"/>
              <a:t>Engineering®</a:t>
            </a:r>
            <a:r>
              <a:rPr lang="en-US" dirty="0"/>
              <a:t/>
            </a:r>
            <a:br>
              <a:rPr lang="en-US" dirty="0"/>
            </a:br>
            <a:r>
              <a:rPr lang="en-US" dirty="0"/>
              <a:t>- </a:t>
            </a:r>
            <a:r>
              <a:rPr lang="en-US" sz="3200" dirty="0"/>
              <a:t>Engagement Strategy</a:t>
            </a:r>
            <a:endParaRPr lang="en-US" dirty="0"/>
          </a:p>
        </p:txBody>
      </p:sp>
      <p:pic>
        <p:nvPicPr>
          <p:cNvPr id="1026" name="Picture 2" descr="C:\Users\SPS\Documents\pak_files\mpakist.gif"/>
          <p:cNvPicPr>
            <a:picLocks noChangeAspect="1" noChangeArrowheads="1"/>
          </p:cNvPicPr>
          <p:nvPr/>
        </p:nvPicPr>
        <p:blipFill rotWithShape="1">
          <a:blip r:embed="rId3">
            <a:extLst>
              <a:ext uri="{28A0092B-C50C-407E-A947-70E740481C1C}">
                <a14:useLocalDpi xmlns:a14="http://schemas.microsoft.com/office/drawing/2010/main" val="0"/>
              </a:ext>
            </a:extLst>
          </a:blip>
          <a:srcRect l="2958" t="9536" b="16132"/>
          <a:stretch/>
        </p:blipFill>
        <p:spPr bwMode="auto">
          <a:xfrm>
            <a:off x="2916382" y="1432704"/>
            <a:ext cx="5999018" cy="476594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ular Callout 5"/>
          <p:cNvSpPr/>
          <p:nvPr/>
        </p:nvSpPr>
        <p:spPr>
          <a:xfrm>
            <a:off x="3816518" y="4607702"/>
            <a:ext cx="618188" cy="309094"/>
          </a:xfrm>
          <a:prstGeom prst="wedgeRectCallout">
            <a:avLst>
              <a:gd name="adj1" fmla="val 150809"/>
              <a:gd name="adj2" fmla="val 274440"/>
            </a:avLst>
          </a:prstGeom>
          <a:solidFill>
            <a:schemeClr val="accent1">
              <a:alpha val="29000"/>
            </a:schemeClr>
          </a:solidFill>
          <a:ln>
            <a:noFill/>
          </a:ln>
          <a:effectLst>
            <a:glow rad="228600">
              <a:schemeClr val="accent1">
                <a:satMod val="175000"/>
                <a:alpha val="21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i="1" dirty="0" smtClean="0">
                <a:solidFill>
                  <a:schemeClr val="tx2"/>
                </a:solidFill>
              </a:rPr>
              <a:t>Day 1</a:t>
            </a:r>
            <a:endParaRPr lang="en-US" sz="1400" b="1" i="1" dirty="0">
              <a:solidFill>
                <a:schemeClr val="tx2"/>
              </a:solidFill>
            </a:endParaRPr>
          </a:p>
        </p:txBody>
      </p:sp>
      <p:sp>
        <p:nvSpPr>
          <p:cNvPr id="8" name="Rectangular Callout 7"/>
          <p:cNvSpPr/>
          <p:nvPr/>
        </p:nvSpPr>
        <p:spPr>
          <a:xfrm>
            <a:off x="4962655" y="4229973"/>
            <a:ext cx="618188" cy="309094"/>
          </a:xfrm>
          <a:prstGeom prst="wedgeRectCallout">
            <a:avLst>
              <a:gd name="adj1" fmla="val 41854"/>
              <a:gd name="adj2" fmla="val 137127"/>
            </a:avLst>
          </a:prstGeom>
          <a:solidFill>
            <a:schemeClr val="accent1">
              <a:alpha val="29000"/>
            </a:schemeClr>
          </a:solidFill>
          <a:ln>
            <a:noFill/>
          </a:ln>
          <a:effectLst>
            <a:glow rad="228600">
              <a:schemeClr val="accent1">
                <a:satMod val="175000"/>
                <a:alpha val="21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i="1" dirty="0" smtClean="0">
                <a:solidFill>
                  <a:schemeClr val="tx2"/>
                </a:solidFill>
              </a:rPr>
              <a:t>Day 2-6</a:t>
            </a:r>
            <a:endParaRPr lang="en-US" sz="1400" b="1" i="1" dirty="0">
              <a:solidFill>
                <a:schemeClr val="tx2"/>
              </a:solidFill>
            </a:endParaRPr>
          </a:p>
        </p:txBody>
      </p:sp>
      <p:sp>
        <p:nvSpPr>
          <p:cNvPr id="9" name="Oval 8"/>
          <p:cNvSpPr/>
          <p:nvPr/>
        </p:nvSpPr>
        <p:spPr>
          <a:xfrm rot="1146253">
            <a:off x="5267026" y="4544555"/>
            <a:ext cx="360610" cy="1284820"/>
          </a:xfrm>
          <a:prstGeom prst="ellipse">
            <a:avLst/>
          </a:prstGeom>
          <a:solidFill>
            <a:schemeClr val="accent1">
              <a:alpha val="10000"/>
            </a:schemeClr>
          </a:solidFill>
          <a:ln>
            <a:noFill/>
          </a:ln>
          <a:effectLst>
            <a:glow rad="228600">
              <a:schemeClr val="accent1">
                <a:satMod val="175000"/>
                <a:alpha val="40000"/>
              </a:schemeClr>
            </a:glow>
            <a:softEdge rad="76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ular Callout 10"/>
          <p:cNvSpPr/>
          <p:nvPr/>
        </p:nvSpPr>
        <p:spPr>
          <a:xfrm>
            <a:off x="5271749" y="1595906"/>
            <a:ext cx="824251" cy="309094"/>
          </a:xfrm>
          <a:prstGeom prst="wedgeRectCallout">
            <a:avLst>
              <a:gd name="adj1" fmla="val 155417"/>
              <a:gd name="adj2" fmla="val 275014"/>
            </a:avLst>
          </a:prstGeom>
          <a:solidFill>
            <a:schemeClr val="accent1">
              <a:alpha val="29000"/>
            </a:schemeClr>
          </a:solidFill>
          <a:ln>
            <a:noFill/>
          </a:ln>
          <a:effectLst>
            <a:glow rad="228600">
              <a:schemeClr val="accent1">
                <a:satMod val="175000"/>
                <a:alpha val="21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i="1" dirty="0" smtClean="0">
                <a:solidFill>
                  <a:schemeClr val="tx2"/>
                </a:solidFill>
              </a:rPr>
              <a:t>Day 6-12</a:t>
            </a:r>
            <a:endParaRPr lang="en-US" sz="1400" b="1" i="1" dirty="0">
              <a:solidFill>
                <a:schemeClr val="tx2"/>
              </a:solidFill>
            </a:endParaRPr>
          </a:p>
        </p:txBody>
      </p:sp>
      <p:sp>
        <p:nvSpPr>
          <p:cNvPr id="13" name="Oval 12"/>
          <p:cNvSpPr/>
          <p:nvPr/>
        </p:nvSpPr>
        <p:spPr>
          <a:xfrm rot="19069719">
            <a:off x="7166408" y="2316954"/>
            <a:ext cx="360610" cy="1284820"/>
          </a:xfrm>
          <a:prstGeom prst="ellipse">
            <a:avLst/>
          </a:prstGeom>
          <a:solidFill>
            <a:schemeClr val="accent1">
              <a:alpha val="10000"/>
            </a:schemeClr>
          </a:solidFill>
          <a:ln>
            <a:noFill/>
          </a:ln>
          <a:effectLst>
            <a:glow rad="228600">
              <a:schemeClr val="accent1">
                <a:satMod val="175000"/>
                <a:alpha val="40000"/>
              </a:schemeClr>
            </a:glow>
            <a:softEdge rad="76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p:nvSpPr>
        <p:spPr>
          <a:xfrm>
            <a:off x="304800" y="1432704"/>
            <a:ext cx="2743200" cy="4801314"/>
          </a:xfrm>
          <a:prstGeom prst="rect">
            <a:avLst/>
          </a:prstGeom>
          <a:noFill/>
        </p:spPr>
        <p:txBody>
          <a:bodyPr wrap="square" rtlCol="0">
            <a:spAutoFit/>
          </a:bodyPr>
          <a:lstStyle/>
          <a:p>
            <a:r>
              <a:rPr lang="en-US" dirty="0" smtClean="0"/>
              <a:t>Soft Power Engineering </a:t>
            </a:r>
          </a:p>
          <a:p>
            <a:pPr marL="285750" indent="-285750">
              <a:buFont typeface="Arial" pitchFamily="34" charset="0"/>
              <a:buChar char="•"/>
            </a:pPr>
            <a:r>
              <a:rPr lang="en-US" dirty="0" smtClean="0"/>
              <a:t>requires </a:t>
            </a:r>
            <a:r>
              <a:rPr lang="en-US" dirty="0"/>
              <a:t>several months of </a:t>
            </a:r>
            <a:r>
              <a:rPr lang="en-US" dirty="0" smtClean="0"/>
              <a:t>planning</a:t>
            </a:r>
          </a:p>
          <a:p>
            <a:pPr marL="285750" indent="-285750">
              <a:buFont typeface="Arial" pitchFamily="34" charset="0"/>
              <a:buChar char="•"/>
            </a:pPr>
            <a:r>
              <a:rPr lang="en-US" dirty="0"/>
              <a:t>r</a:t>
            </a:r>
            <a:r>
              <a:rPr lang="en-US" dirty="0" smtClean="0"/>
              <a:t>equires application of local wisdom</a:t>
            </a:r>
          </a:p>
          <a:p>
            <a:pPr marL="285750" indent="-285750">
              <a:buFont typeface="Arial" pitchFamily="34" charset="0"/>
              <a:buChar char="•"/>
            </a:pPr>
            <a:r>
              <a:rPr lang="en-US" dirty="0" smtClean="0"/>
              <a:t>requires use of religion and culture</a:t>
            </a:r>
            <a:endParaRPr lang="en-US" dirty="0"/>
          </a:p>
          <a:p>
            <a:pPr marL="285750" indent="-285750">
              <a:buFont typeface="Arial" pitchFamily="34" charset="0"/>
              <a:buChar char="•"/>
            </a:pPr>
            <a:r>
              <a:rPr lang="en-US" dirty="0"/>
              <a:t>is process based</a:t>
            </a:r>
          </a:p>
          <a:p>
            <a:pPr marL="285750" indent="-285750">
              <a:buFont typeface="Arial" pitchFamily="34" charset="0"/>
              <a:buChar char="•"/>
            </a:pPr>
            <a:r>
              <a:rPr lang="en-US" dirty="0"/>
              <a:t>is interactive</a:t>
            </a:r>
          </a:p>
          <a:p>
            <a:pPr marL="285750" indent="-285750">
              <a:buFont typeface="Arial" pitchFamily="34" charset="0"/>
              <a:buChar char="•"/>
            </a:pPr>
            <a:r>
              <a:rPr lang="en-US" dirty="0"/>
              <a:t>is iterative</a:t>
            </a:r>
          </a:p>
          <a:p>
            <a:pPr marL="285750" indent="-285750">
              <a:buFont typeface="Arial" pitchFamily="34" charset="0"/>
              <a:buChar char="•"/>
            </a:pPr>
            <a:r>
              <a:rPr lang="en-US" dirty="0" smtClean="0"/>
              <a:t>must focus on winning hearts &amp; minds</a:t>
            </a:r>
          </a:p>
          <a:p>
            <a:pPr marL="285750" indent="-285750">
              <a:buFont typeface="Arial" pitchFamily="34" charset="0"/>
              <a:buChar char="•"/>
            </a:pPr>
            <a:r>
              <a:rPr lang="en-US" dirty="0" smtClean="0"/>
              <a:t>must produce outcomes</a:t>
            </a:r>
          </a:p>
          <a:p>
            <a:pPr marL="285750" indent="-285750">
              <a:buFont typeface="Arial" pitchFamily="34" charset="0"/>
              <a:buChar char="•"/>
            </a:pPr>
            <a:r>
              <a:rPr lang="en-US" dirty="0"/>
              <a:t>requires open minds</a:t>
            </a:r>
          </a:p>
          <a:p>
            <a:pPr marL="285750" indent="-285750">
              <a:buFont typeface="Arial" pitchFamily="34" charset="0"/>
              <a:buChar char="•"/>
            </a:pPr>
            <a:r>
              <a:rPr lang="en-US" dirty="0"/>
              <a:t>takes time</a:t>
            </a:r>
          </a:p>
          <a:p>
            <a:pPr marL="285750" indent="-285750">
              <a:buFont typeface="Arial" pitchFamily="34" charset="0"/>
              <a:buChar char="•"/>
            </a:pPr>
            <a:r>
              <a:rPr lang="en-US" dirty="0"/>
              <a:t>takes experience</a:t>
            </a:r>
          </a:p>
          <a:p>
            <a:pPr marL="285750" indent="-285750">
              <a:buFont typeface="Arial" pitchFamily="34" charset="0"/>
              <a:buChar char="•"/>
            </a:pPr>
            <a:endParaRPr lang="en-US" dirty="0"/>
          </a:p>
        </p:txBody>
      </p:sp>
      <p:sp>
        <p:nvSpPr>
          <p:cNvPr id="3" name="Footer Placeholder 2"/>
          <p:cNvSpPr>
            <a:spLocks noGrp="1"/>
          </p:cNvSpPr>
          <p:nvPr>
            <p:ph type="ftr" sz="quarter" idx="11"/>
          </p:nvPr>
        </p:nvSpPr>
        <p:spPr/>
        <p:txBody>
          <a:bodyPr/>
          <a:lstStyle/>
          <a:p>
            <a:r>
              <a:rPr lang="en-US" dirty="0" smtClean="0"/>
              <a:t>SPS Proprietary</a:t>
            </a:r>
            <a:endParaRPr lang="en-US" dirty="0"/>
          </a:p>
        </p:txBody>
      </p:sp>
      <p:sp>
        <p:nvSpPr>
          <p:cNvPr id="7" name="Slide Number Placeholder 6"/>
          <p:cNvSpPr>
            <a:spLocks noGrp="1"/>
          </p:cNvSpPr>
          <p:nvPr>
            <p:ph type="sldNum" sz="quarter" idx="12"/>
          </p:nvPr>
        </p:nvSpPr>
        <p:spPr/>
        <p:txBody>
          <a:bodyPr/>
          <a:lstStyle/>
          <a:p>
            <a:fld id="{47FFE90E-7EEA-44A5-AB16-9E5790874D77}" type="slidenum">
              <a:rPr lang="en-US" smtClean="0"/>
              <a:t>10</a:t>
            </a:fld>
            <a:endParaRPr lang="en-US" dirty="0"/>
          </a:p>
        </p:txBody>
      </p:sp>
    </p:spTree>
    <p:extLst>
      <p:ext uri="{BB962C8B-B14F-4D97-AF65-F5344CB8AC3E}">
        <p14:creationId xmlns:p14="http://schemas.microsoft.com/office/powerpoint/2010/main" val="6500690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Soft Power </a:t>
            </a:r>
            <a:r>
              <a:rPr lang="en-US" dirty="0" smtClean="0"/>
              <a:t>Engineering®</a:t>
            </a:r>
            <a:r>
              <a:rPr lang="en-US" dirty="0"/>
              <a:t/>
            </a:r>
            <a:br>
              <a:rPr lang="en-US" dirty="0"/>
            </a:br>
            <a:r>
              <a:rPr lang="en-US" dirty="0"/>
              <a:t>- </a:t>
            </a:r>
            <a:r>
              <a:rPr lang="en-US" sz="3200" dirty="0"/>
              <a:t>Engagement </a:t>
            </a:r>
            <a:r>
              <a:rPr lang="en-US" sz="3200" dirty="0" smtClean="0"/>
              <a:t>Strategy – Day 1</a:t>
            </a:r>
            <a:endParaRPr lang="en-US" dirty="0"/>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85799" y="1371600"/>
            <a:ext cx="4038601" cy="3028950"/>
          </a:xfrm>
        </p:spPr>
      </p:pic>
      <p:sp>
        <p:nvSpPr>
          <p:cNvPr id="4" name="Footer Placeholder 3"/>
          <p:cNvSpPr>
            <a:spLocks noGrp="1"/>
          </p:cNvSpPr>
          <p:nvPr>
            <p:ph type="ftr" sz="quarter" idx="11"/>
          </p:nvPr>
        </p:nvSpPr>
        <p:spPr/>
        <p:txBody>
          <a:bodyPr/>
          <a:lstStyle/>
          <a:p>
            <a:r>
              <a:rPr lang="en-US" dirty="0" smtClean="0"/>
              <a:t>SPS Proprietary</a:t>
            </a:r>
            <a:endParaRPr lang="en-US" dirty="0"/>
          </a:p>
        </p:txBody>
      </p:sp>
      <p:sp>
        <p:nvSpPr>
          <p:cNvPr id="5" name="Slide Number Placeholder 4"/>
          <p:cNvSpPr>
            <a:spLocks noGrp="1"/>
          </p:cNvSpPr>
          <p:nvPr>
            <p:ph type="sldNum" sz="quarter" idx="12"/>
          </p:nvPr>
        </p:nvSpPr>
        <p:spPr/>
        <p:txBody>
          <a:bodyPr/>
          <a:lstStyle/>
          <a:p>
            <a:fld id="{47FFE90E-7EEA-44A5-AB16-9E5790874D77}" type="slidenum">
              <a:rPr lang="en-US" smtClean="0"/>
              <a:t>11</a:t>
            </a:fld>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4038600"/>
            <a:ext cx="2971800" cy="2228850"/>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51400" y="1371600"/>
            <a:ext cx="4064000" cy="3048000"/>
          </a:xfrm>
          <a:prstGeom prst="rect">
            <a:avLst/>
          </a:prstGeom>
        </p:spPr>
      </p:pic>
      <p:pic>
        <p:nvPicPr>
          <p:cNvPr id="9" name="Picture 8"/>
          <p:cNvPicPr>
            <a:picLocks noChangeAspect="1"/>
          </p:cNvPicPr>
          <p:nvPr/>
        </p:nvPicPr>
        <p:blipFill rotWithShape="1">
          <a:blip r:embed="rId5" cstate="print">
            <a:extLst>
              <a:ext uri="{28A0092B-C50C-407E-A947-70E740481C1C}">
                <a14:useLocalDpi xmlns:a14="http://schemas.microsoft.com/office/drawing/2010/main" val="0"/>
              </a:ext>
            </a:extLst>
          </a:blip>
          <a:srcRect t="28230" r="8852"/>
          <a:stretch/>
        </p:blipFill>
        <p:spPr>
          <a:xfrm>
            <a:off x="4551400" y="3653794"/>
            <a:ext cx="4460982" cy="2634438"/>
          </a:xfrm>
          <a:prstGeom prst="rect">
            <a:avLst/>
          </a:prstGeom>
        </p:spPr>
      </p:pic>
      <p:sp>
        <p:nvSpPr>
          <p:cNvPr id="11" name="TextBox 10"/>
          <p:cNvSpPr txBox="1"/>
          <p:nvPr/>
        </p:nvSpPr>
        <p:spPr>
          <a:xfrm>
            <a:off x="2895600" y="4419600"/>
            <a:ext cx="1752600" cy="1200329"/>
          </a:xfrm>
          <a:prstGeom prst="rect">
            <a:avLst/>
          </a:prstGeom>
          <a:noFill/>
        </p:spPr>
        <p:txBody>
          <a:bodyPr wrap="square" rtlCol="0">
            <a:spAutoFit/>
          </a:bodyPr>
          <a:lstStyle/>
          <a:p>
            <a:pPr marL="285750" indent="-285750">
              <a:buFont typeface="Arial" pitchFamily="34" charset="0"/>
              <a:buChar char="•"/>
            </a:pPr>
            <a:r>
              <a:rPr lang="en-US" dirty="0" smtClean="0"/>
              <a:t>Broad overview</a:t>
            </a:r>
          </a:p>
          <a:p>
            <a:pPr marL="285750" indent="-285750">
              <a:buFont typeface="Arial" pitchFamily="34" charset="0"/>
              <a:buChar char="•"/>
            </a:pPr>
            <a:r>
              <a:rPr lang="en-US" dirty="0" smtClean="0"/>
              <a:t>Culture immersion</a:t>
            </a:r>
            <a:endParaRPr lang="en-US" dirty="0"/>
          </a:p>
        </p:txBody>
      </p:sp>
    </p:spTree>
    <p:extLst>
      <p:ext uri="{BB962C8B-B14F-4D97-AF65-F5344CB8AC3E}">
        <p14:creationId xmlns:p14="http://schemas.microsoft.com/office/powerpoint/2010/main" val="25286194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Soft Power </a:t>
            </a:r>
            <a:r>
              <a:rPr lang="en-US" dirty="0" smtClean="0"/>
              <a:t>Engineering®</a:t>
            </a:r>
            <a:r>
              <a:rPr lang="en-US" dirty="0"/>
              <a:t/>
            </a:r>
            <a:br>
              <a:rPr lang="en-US" dirty="0"/>
            </a:br>
            <a:r>
              <a:rPr lang="en-US" dirty="0"/>
              <a:t>- </a:t>
            </a:r>
            <a:r>
              <a:rPr lang="en-US" sz="3200" dirty="0"/>
              <a:t>Engagement </a:t>
            </a:r>
            <a:r>
              <a:rPr lang="en-US" sz="3200" dirty="0" smtClean="0"/>
              <a:t>Strategy – Day 2-5</a:t>
            </a:r>
            <a:endParaRPr lang="en-US" dirty="0"/>
          </a:p>
        </p:txBody>
      </p:sp>
      <p:sp>
        <p:nvSpPr>
          <p:cNvPr id="4" name="Footer Placeholder 3"/>
          <p:cNvSpPr>
            <a:spLocks noGrp="1"/>
          </p:cNvSpPr>
          <p:nvPr>
            <p:ph type="ftr" sz="quarter" idx="11"/>
          </p:nvPr>
        </p:nvSpPr>
        <p:spPr/>
        <p:txBody>
          <a:bodyPr/>
          <a:lstStyle/>
          <a:p>
            <a:r>
              <a:rPr lang="en-US" dirty="0" smtClean="0"/>
              <a:t>SPS Proprietary</a:t>
            </a:r>
            <a:endParaRPr lang="en-US" dirty="0"/>
          </a:p>
        </p:txBody>
      </p:sp>
      <p:sp>
        <p:nvSpPr>
          <p:cNvPr id="5" name="Slide Number Placeholder 4"/>
          <p:cNvSpPr>
            <a:spLocks noGrp="1"/>
          </p:cNvSpPr>
          <p:nvPr>
            <p:ph type="sldNum" sz="quarter" idx="12"/>
          </p:nvPr>
        </p:nvSpPr>
        <p:spPr/>
        <p:txBody>
          <a:bodyPr/>
          <a:lstStyle/>
          <a:p>
            <a:fld id="{47FFE90E-7EEA-44A5-AB16-9E5790874D77}" type="slidenum">
              <a:rPr lang="en-US" smtClean="0"/>
              <a:t>12</a:t>
            </a:fld>
            <a:endParaRPr lang="en-US" dirty="0"/>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t="19270"/>
          <a:stretch/>
        </p:blipFill>
        <p:spPr>
          <a:xfrm>
            <a:off x="381000" y="1447800"/>
            <a:ext cx="4122000" cy="2495755"/>
          </a:xfrm>
          <a:prstGeom prst="rect">
            <a:avLst/>
          </a:prstGeom>
        </p:spPr>
      </p:pic>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31413"/>
          <a:stretch/>
        </p:blipFill>
        <p:spPr>
          <a:xfrm>
            <a:off x="7162936" y="1612527"/>
            <a:ext cx="1981064" cy="2166300"/>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57736" y="1381227"/>
            <a:ext cx="3505200" cy="2628900"/>
          </a:xfrm>
          <a:prstGeom prst="rect">
            <a:avLst/>
          </a:prstGeom>
        </p:spPr>
      </p:pic>
      <p:sp>
        <p:nvSpPr>
          <p:cNvPr id="10" name="TextBox 9"/>
          <p:cNvSpPr txBox="1"/>
          <p:nvPr/>
        </p:nvSpPr>
        <p:spPr>
          <a:xfrm>
            <a:off x="3242100" y="4010127"/>
            <a:ext cx="2930100" cy="2031325"/>
          </a:xfrm>
          <a:prstGeom prst="rect">
            <a:avLst/>
          </a:prstGeom>
          <a:noFill/>
        </p:spPr>
        <p:txBody>
          <a:bodyPr wrap="square" rtlCol="0">
            <a:spAutoFit/>
          </a:bodyPr>
          <a:lstStyle/>
          <a:p>
            <a:pPr marL="285750" indent="-285750">
              <a:buFont typeface="Arial" pitchFamily="34" charset="0"/>
              <a:buChar char="•"/>
            </a:pPr>
            <a:r>
              <a:rPr lang="en-US" dirty="0" smtClean="0"/>
              <a:t>Working with locals</a:t>
            </a:r>
          </a:p>
          <a:p>
            <a:pPr marL="285750" indent="-285750">
              <a:buFont typeface="Arial" pitchFamily="34" charset="0"/>
              <a:buChar char="•"/>
            </a:pPr>
            <a:r>
              <a:rPr lang="en-US" dirty="0" smtClean="0"/>
              <a:t>Understanding their needs</a:t>
            </a:r>
          </a:p>
          <a:p>
            <a:pPr marL="285750" indent="-285750">
              <a:buFont typeface="Arial" pitchFamily="34" charset="0"/>
              <a:buChar char="•"/>
            </a:pPr>
            <a:r>
              <a:rPr lang="en-US" dirty="0" smtClean="0"/>
              <a:t>Disaster relief plans</a:t>
            </a:r>
          </a:p>
          <a:p>
            <a:pPr marL="285750" indent="-285750">
              <a:buFont typeface="Arial" pitchFamily="34" charset="0"/>
              <a:buChar char="•"/>
            </a:pPr>
            <a:r>
              <a:rPr lang="en-US" dirty="0" smtClean="0"/>
              <a:t>Meeting with the universities, religious leaders and businessmen</a:t>
            </a:r>
            <a:endParaRPr lang="en-US" dirty="0"/>
          </a:p>
        </p:txBody>
      </p:sp>
      <p:pic>
        <p:nvPicPr>
          <p:cNvPr id="1026" name="Picture 2" descr="C:\SPS Data\Pakistan\DSCN0255.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72200" y="4037836"/>
            <a:ext cx="2707482" cy="200101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rotWithShape="1">
          <a:blip r:embed="rId6" cstate="print">
            <a:extLst>
              <a:ext uri="{28A0092B-C50C-407E-A947-70E740481C1C}">
                <a14:useLocalDpi xmlns:a14="http://schemas.microsoft.com/office/drawing/2010/main" val="0"/>
              </a:ext>
            </a:extLst>
          </a:blip>
          <a:srcRect l="26704" t="39307" r="17696"/>
          <a:stretch/>
        </p:blipFill>
        <p:spPr>
          <a:xfrm>
            <a:off x="152400" y="3608612"/>
            <a:ext cx="2968336" cy="2430235"/>
          </a:xfrm>
          <a:prstGeom prst="rect">
            <a:avLst/>
          </a:prstGeom>
        </p:spPr>
      </p:pic>
    </p:spTree>
    <p:extLst>
      <p:ext uri="{BB962C8B-B14F-4D97-AF65-F5344CB8AC3E}">
        <p14:creationId xmlns:p14="http://schemas.microsoft.com/office/powerpoint/2010/main" val="24061394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Soft Power Engineering® </a:t>
            </a:r>
            <a:br>
              <a:rPr lang="en-US" dirty="0" smtClean="0"/>
            </a:br>
            <a:r>
              <a:rPr lang="en-US" sz="3200" dirty="0" smtClean="0"/>
              <a:t>-Days 2-5</a:t>
            </a:r>
            <a:endParaRPr lang="en-US" sz="3200" dirty="0"/>
          </a:p>
        </p:txBody>
      </p:sp>
      <p:sp>
        <p:nvSpPr>
          <p:cNvPr id="3" name="Content Placeholder 2"/>
          <p:cNvSpPr>
            <a:spLocks noGrp="1"/>
          </p:cNvSpPr>
          <p:nvPr>
            <p:ph idx="1"/>
          </p:nvPr>
        </p:nvSpPr>
        <p:spPr/>
        <p:txBody>
          <a:bodyPr>
            <a:normAutofit fontScale="92500" lnSpcReduction="10000"/>
          </a:bodyPr>
          <a:lstStyle/>
          <a:p>
            <a:r>
              <a:rPr lang="en-US" sz="2600" b="1" dirty="0"/>
              <a:t>Sindh region – Flooded areas</a:t>
            </a:r>
          </a:p>
          <a:p>
            <a:r>
              <a:rPr lang="en-US" sz="2600" b="1" dirty="0"/>
              <a:t>Hyderabad</a:t>
            </a:r>
          </a:p>
          <a:p>
            <a:pPr lvl="1"/>
            <a:r>
              <a:rPr lang="en-US" sz="2600" b="1" dirty="0"/>
              <a:t>Community &amp; religious centers</a:t>
            </a:r>
          </a:p>
          <a:p>
            <a:pPr lvl="1"/>
            <a:r>
              <a:rPr lang="en-US" sz="2600" b="1" dirty="0"/>
              <a:t>Welfare hospital</a:t>
            </a:r>
          </a:p>
          <a:p>
            <a:pPr lvl="1"/>
            <a:r>
              <a:rPr lang="en-US" sz="2600" b="1" dirty="0"/>
              <a:t>Local chiefs</a:t>
            </a:r>
          </a:p>
          <a:p>
            <a:pPr lvl="1"/>
            <a:r>
              <a:rPr lang="en-US" sz="2600" b="1" dirty="0"/>
              <a:t>Press club interview  for local television</a:t>
            </a:r>
          </a:p>
          <a:p>
            <a:r>
              <a:rPr lang="en-US" sz="2600" b="1" dirty="0"/>
              <a:t>Shah Sab</a:t>
            </a:r>
          </a:p>
          <a:p>
            <a:pPr lvl="1"/>
            <a:r>
              <a:rPr lang="en-US" sz="2600" b="1" dirty="0"/>
              <a:t>Major land owner</a:t>
            </a:r>
          </a:p>
          <a:p>
            <a:r>
              <a:rPr lang="en-US" sz="2600" b="1" dirty="0"/>
              <a:t>FM 91 radio interview</a:t>
            </a:r>
          </a:p>
          <a:p>
            <a:r>
              <a:rPr lang="en-US" sz="2600" b="1" dirty="0"/>
              <a:t>Food distribution </a:t>
            </a:r>
            <a:endParaRPr lang="en-US" sz="2600" b="1" dirty="0" smtClean="0"/>
          </a:p>
          <a:p>
            <a:pPr marL="342900" lvl="1" indent="-342900">
              <a:buFont typeface="Arial" pitchFamily="34" charset="0"/>
              <a:buChar char="•"/>
            </a:pPr>
            <a:r>
              <a:rPr lang="en-US" sz="2600" b="1" dirty="0"/>
              <a:t>Sindh Agricultural University</a:t>
            </a:r>
          </a:p>
          <a:p>
            <a:endParaRPr lang="en-US" sz="2800" b="1" dirty="0"/>
          </a:p>
          <a:p>
            <a:endParaRPr lang="en-US" dirty="0"/>
          </a:p>
        </p:txBody>
      </p:sp>
      <p:sp>
        <p:nvSpPr>
          <p:cNvPr id="4" name="Footer Placeholder 3"/>
          <p:cNvSpPr>
            <a:spLocks noGrp="1"/>
          </p:cNvSpPr>
          <p:nvPr>
            <p:ph type="ftr" sz="quarter" idx="11"/>
          </p:nvPr>
        </p:nvSpPr>
        <p:spPr/>
        <p:txBody>
          <a:bodyPr/>
          <a:lstStyle/>
          <a:p>
            <a:r>
              <a:rPr lang="en-US" dirty="0" smtClean="0"/>
              <a:t>SPS Proprietary</a:t>
            </a:r>
            <a:endParaRPr lang="en-US" dirty="0"/>
          </a:p>
        </p:txBody>
      </p:sp>
      <p:sp>
        <p:nvSpPr>
          <p:cNvPr id="5" name="Slide Number Placeholder 4"/>
          <p:cNvSpPr>
            <a:spLocks noGrp="1"/>
          </p:cNvSpPr>
          <p:nvPr>
            <p:ph type="sldNum" sz="quarter" idx="12"/>
          </p:nvPr>
        </p:nvSpPr>
        <p:spPr/>
        <p:txBody>
          <a:bodyPr/>
          <a:lstStyle/>
          <a:p>
            <a:fld id="{47FFE90E-7EEA-44A5-AB16-9E5790874D77}" type="slidenum">
              <a:rPr lang="en-US" smtClean="0"/>
              <a:t>13</a:t>
            </a:fld>
            <a:endParaRPr lang="en-US" dirty="0"/>
          </a:p>
        </p:txBody>
      </p:sp>
    </p:spTree>
    <p:extLst>
      <p:ext uri="{BB962C8B-B14F-4D97-AF65-F5344CB8AC3E}">
        <p14:creationId xmlns:p14="http://schemas.microsoft.com/office/powerpoint/2010/main" val="25541994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Soft Power </a:t>
            </a:r>
            <a:r>
              <a:rPr lang="en-US" dirty="0" smtClean="0"/>
              <a:t>Engineering®</a:t>
            </a:r>
            <a:r>
              <a:rPr lang="en-US" dirty="0"/>
              <a:t/>
            </a:r>
            <a:br>
              <a:rPr lang="en-US" dirty="0"/>
            </a:br>
            <a:r>
              <a:rPr lang="en-US" sz="3600" dirty="0"/>
              <a:t>- </a:t>
            </a:r>
            <a:r>
              <a:rPr lang="en-US" sz="2800" dirty="0"/>
              <a:t>Engagement </a:t>
            </a:r>
            <a:r>
              <a:rPr lang="en-US" sz="2800" dirty="0" smtClean="0"/>
              <a:t>Strategy – Days 6-12</a:t>
            </a:r>
            <a:endParaRPr lang="en-US" sz="3600" dirty="0"/>
          </a:p>
        </p:txBody>
      </p:sp>
      <p:sp>
        <p:nvSpPr>
          <p:cNvPr id="4" name="Footer Placeholder 3"/>
          <p:cNvSpPr>
            <a:spLocks noGrp="1"/>
          </p:cNvSpPr>
          <p:nvPr>
            <p:ph type="ftr" sz="quarter" idx="11"/>
          </p:nvPr>
        </p:nvSpPr>
        <p:spPr/>
        <p:txBody>
          <a:bodyPr/>
          <a:lstStyle/>
          <a:p>
            <a:r>
              <a:rPr lang="en-US" dirty="0" smtClean="0"/>
              <a:t>SPS Proprietary</a:t>
            </a:r>
            <a:endParaRPr lang="en-US" dirty="0"/>
          </a:p>
        </p:txBody>
      </p:sp>
      <p:sp>
        <p:nvSpPr>
          <p:cNvPr id="5" name="Slide Number Placeholder 4"/>
          <p:cNvSpPr>
            <a:spLocks noGrp="1"/>
          </p:cNvSpPr>
          <p:nvPr>
            <p:ph type="sldNum" sz="quarter" idx="12"/>
          </p:nvPr>
        </p:nvSpPr>
        <p:spPr/>
        <p:txBody>
          <a:bodyPr/>
          <a:lstStyle/>
          <a:p>
            <a:fld id="{47FFE90E-7EEA-44A5-AB16-9E5790874D77}" type="slidenum">
              <a:rPr lang="en-US" smtClean="0"/>
              <a:t>14</a:t>
            </a:fld>
            <a:endParaRPr lang="en-US" dirty="0"/>
          </a:p>
        </p:txBody>
      </p:sp>
      <p:pic>
        <p:nvPicPr>
          <p:cNvPr id="9" name="Picture 8"/>
          <p:cNvPicPr>
            <a:picLocks noChangeAspect="1"/>
          </p:cNvPicPr>
          <p:nvPr/>
        </p:nvPicPr>
        <p:blipFill rotWithShape="1">
          <a:blip r:embed="rId2" cstate="print">
            <a:extLst>
              <a:ext uri="{28A0092B-C50C-407E-A947-70E740481C1C}">
                <a14:useLocalDpi xmlns:a14="http://schemas.microsoft.com/office/drawing/2010/main" val="0"/>
              </a:ext>
            </a:extLst>
          </a:blip>
          <a:srcRect l="36772" t="24873" b="31638"/>
          <a:stretch/>
        </p:blipFill>
        <p:spPr>
          <a:xfrm>
            <a:off x="5486400" y="4244804"/>
            <a:ext cx="3588600" cy="1851196"/>
          </a:xfrm>
          <a:prstGeom prst="rect">
            <a:avLst/>
          </a:prstGeom>
        </p:spPr>
      </p:pic>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t="20876" r="9970" b="17958"/>
          <a:stretch/>
        </p:blipFill>
        <p:spPr>
          <a:xfrm>
            <a:off x="4419600" y="1581258"/>
            <a:ext cx="4673078" cy="2381142"/>
          </a:xfrm>
          <a:prstGeom prst="rect">
            <a:avLst/>
          </a:prstGeom>
        </p:spPr>
      </p:pic>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t="19886"/>
          <a:stretch/>
        </p:blipFill>
        <p:spPr>
          <a:xfrm>
            <a:off x="76200" y="1447800"/>
            <a:ext cx="4343400" cy="2609742"/>
          </a:xfrm>
          <a:prstGeom prst="rect">
            <a:avLst/>
          </a:prstGeom>
        </p:spPr>
      </p:pic>
      <p:pic>
        <p:nvPicPr>
          <p:cNvPr id="12" name="Picture 11"/>
          <p:cNvPicPr>
            <a:picLocks noChangeAspect="1"/>
          </p:cNvPicPr>
          <p:nvPr/>
        </p:nvPicPr>
        <p:blipFill rotWithShape="1">
          <a:blip r:embed="rId5" cstate="print">
            <a:extLst>
              <a:ext uri="{28A0092B-C50C-407E-A947-70E740481C1C}">
                <a14:useLocalDpi xmlns:a14="http://schemas.microsoft.com/office/drawing/2010/main" val="0"/>
              </a:ext>
            </a:extLst>
          </a:blip>
          <a:srcRect l="13968" r="13968" b="38518"/>
          <a:stretch/>
        </p:blipFill>
        <p:spPr>
          <a:xfrm>
            <a:off x="0" y="4194629"/>
            <a:ext cx="3294743" cy="2108200"/>
          </a:xfrm>
          <a:prstGeom prst="rect">
            <a:avLst/>
          </a:prstGeom>
        </p:spPr>
      </p:pic>
      <p:sp>
        <p:nvSpPr>
          <p:cNvPr id="13" name="TextBox 12"/>
          <p:cNvSpPr txBox="1"/>
          <p:nvPr/>
        </p:nvSpPr>
        <p:spPr>
          <a:xfrm>
            <a:off x="3200400" y="4057542"/>
            <a:ext cx="2420257" cy="2031325"/>
          </a:xfrm>
          <a:prstGeom prst="rect">
            <a:avLst/>
          </a:prstGeom>
          <a:noFill/>
        </p:spPr>
        <p:txBody>
          <a:bodyPr wrap="square" rtlCol="0">
            <a:spAutoFit/>
          </a:bodyPr>
          <a:lstStyle/>
          <a:p>
            <a:pPr marL="285750" indent="-285750">
              <a:buFont typeface="Arial" pitchFamily="34" charset="0"/>
              <a:buChar char="•"/>
            </a:pPr>
            <a:r>
              <a:rPr lang="en-US" dirty="0" smtClean="0"/>
              <a:t>Meetings with businessmen, government leaders, religious leaders</a:t>
            </a:r>
          </a:p>
          <a:p>
            <a:pPr marL="285750" indent="-285750">
              <a:buFont typeface="Arial" pitchFamily="34" charset="0"/>
              <a:buChar char="•"/>
            </a:pPr>
            <a:r>
              <a:rPr lang="en-US" dirty="0" smtClean="0"/>
              <a:t>Second round of concepts presented</a:t>
            </a:r>
          </a:p>
          <a:p>
            <a:pPr marL="285750" indent="-285750">
              <a:buFont typeface="Arial" pitchFamily="34" charset="0"/>
              <a:buChar char="•"/>
            </a:pPr>
            <a:r>
              <a:rPr lang="en-US" dirty="0" smtClean="0"/>
              <a:t>MOUs prepared</a:t>
            </a:r>
            <a:endParaRPr lang="en-US" dirty="0"/>
          </a:p>
        </p:txBody>
      </p:sp>
    </p:spTree>
    <p:extLst>
      <p:ext uri="{BB962C8B-B14F-4D97-AF65-F5344CB8AC3E}">
        <p14:creationId xmlns:p14="http://schemas.microsoft.com/office/powerpoint/2010/main" val="32304016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xfrm>
            <a:off x="0" y="0"/>
            <a:ext cx="9144000" cy="1143000"/>
          </a:xfrm>
        </p:spPr>
        <p:txBody>
          <a:bodyPr/>
          <a:lstStyle/>
          <a:p>
            <a:pPr eaLnBrk="1" hangingPunct="1"/>
            <a:r>
              <a:rPr lang="en-US" sz="4000" dirty="0" smtClean="0"/>
              <a:t>Sof</a:t>
            </a:r>
            <a:r>
              <a:rPr lang="en-US" dirty="0" smtClean="0"/>
              <a:t>t Power Engineering®</a:t>
            </a:r>
            <a:r>
              <a:rPr lang="en-US" sz="4000" dirty="0"/>
              <a:t/>
            </a:r>
            <a:br>
              <a:rPr lang="en-US" sz="4000" dirty="0"/>
            </a:br>
            <a:r>
              <a:rPr lang="en-US" sz="3600" dirty="0" smtClean="0"/>
              <a:t>- </a:t>
            </a:r>
            <a:r>
              <a:rPr lang="en-US" sz="2800" dirty="0" smtClean="0"/>
              <a:t>Days 6-12</a:t>
            </a:r>
            <a:endParaRPr lang="en-US" sz="3600" dirty="0" smtClean="0">
              <a:latin typeface="+mn-lt"/>
              <a:cs typeface="Times New Roman" pitchFamily="18" charset="0"/>
            </a:endParaRPr>
          </a:p>
        </p:txBody>
      </p:sp>
      <p:sp>
        <p:nvSpPr>
          <p:cNvPr id="21506" name="Slide Number Placeholder 4"/>
          <p:cNvSpPr>
            <a:spLocks noGrp="1"/>
          </p:cNvSpPr>
          <p:nvPr>
            <p:ph type="sldNum" sz="quarter" idx="12"/>
          </p:nvPr>
        </p:nvSpPr>
        <p:spPr>
          <a:noFill/>
        </p:spPr>
        <p:txBody>
          <a:bodyPr/>
          <a:lstStyle/>
          <a:p>
            <a:pPr fontAlgn="base">
              <a:spcBef>
                <a:spcPct val="0"/>
              </a:spcBef>
              <a:spcAft>
                <a:spcPct val="0"/>
              </a:spcAft>
            </a:pPr>
            <a:fld id="{CE793D2A-756C-44D4-B674-FE0C2F0CFED1}" type="slidenum">
              <a:rPr lang="en-US" smtClean="0"/>
              <a:pPr fontAlgn="base">
                <a:spcBef>
                  <a:spcPct val="0"/>
                </a:spcBef>
                <a:spcAft>
                  <a:spcPct val="0"/>
                </a:spcAft>
              </a:pPr>
              <a:t>15</a:t>
            </a:fld>
            <a:endParaRPr lang="en-US" dirty="0" smtClean="0"/>
          </a:p>
        </p:txBody>
      </p:sp>
      <p:sp>
        <p:nvSpPr>
          <p:cNvPr id="6" name="Content Placeholder 2"/>
          <p:cNvSpPr>
            <a:spLocks noGrp="1"/>
          </p:cNvSpPr>
          <p:nvPr>
            <p:ph idx="1"/>
          </p:nvPr>
        </p:nvSpPr>
        <p:spPr>
          <a:xfrm>
            <a:off x="381000" y="1676400"/>
            <a:ext cx="8534400" cy="4525963"/>
          </a:xfrm>
        </p:spPr>
        <p:txBody>
          <a:bodyPr/>
          <a:lstStyle/>
          <a:p>
            <a:r>
              <a:rPr lang="en-US" b="1" dirty="0"/>
              <a:t>Islamabad</a:t>
            </a:r>
          </a:p>
          <a:p>
            <a:pPr lvl="1"/>
            <a:r>
              <a:rPr lang="en-US" b="1" dirty="0"/>
              <a:t>Pakistan National Planning Commission</a:t>
            </a:r>
          </a:p>
          <a:p>
            <a:pPr lvl="1"/>
            <a:r>
              <a:rPr lang="en-US" b="1" dirty="0"/>
              <a:t>Pakistan National Disaster Management Authority</a:t>
            </a:r>
          </a:p>
          <a:p>
            <a:pPr lvl="1"/>
            <a:r>
              <a:rPr lang="en-US" b="1" dirty="0"/>
              <a:t>International Peace conference</a:t>
            </a:r>
          </a:p>
          <a:p>
            <a:pPr lvl="1"/>
            <a:r>
              <a:rPr lang="en-US" b="1" dirty="0"/>
              <a:t>U.S. Embassy (Dept. of Commerce, USAID, Defense Attaché)</a:t>
            </a:r>
          </a:p>
          <a:p>
            <a:pPr lvl="1"/>
            <a:r>
              <a:rPr lang="en-US" b="1" dirty="0"/>
              <a:t>Press </a:t>
            </a:r>
            <a:r>
              <a:rPr lang="en-US" b="1" dirty="0" smtClean="0"/>
              <a:t>Club </a:t>
            </a:r>
            <a:r>
              <a:rPr lang="en-US" b="1" dirty="0"/>
              <a:t>interview (Televised)</a:t>
            </a:r>
          </a:p>
          <a:p>
            <a:pPr lvl="1"/>
            <a:r>
              <a:rPr lang="en-US" b="1" dirty="0"/>
              <a:t>Pakistan Agricultural Research Council (PARC)</a:t>
            </a:r>
          </a:p>
          <a:p>
            <a:pPr lvl="1"/>
            <a:r>
              <a:rPr lang="en-US" b="1" dirty="0"/>
              <a:t>Religious leaders</a:t>
            </a:r>
          </a:p>
          <a:p>
            <a:pPr lvl="1"/>
            <a:r>
              <a:rPr lang="en-US" b="1" dirty="0"/>
              <a:t>Islamabad </a:t>
            </a:r>
            <a:r>
              <a:rPr lang="en-US" b="1" dirty="0" smtClean="0"/>
              <a:t>Club </a:t>
            </a:r>
            <a:r>
              <a:rPr lang="en-US" b="1" dirty="0"/>
              <a:t>(secure, informal venue)</a:t>
            </a:r>
          </a:p>
        </p:txBody>
      </p:sp>
      <p:sp>
        <p:nvSpPr>
          <p:cNvPr id="2" name="Footer Placeholder 1"/>
          <p:cNvSpPr>
            <a:spLocks noGrp="1"/>
          </p:cNvSpPr>
          <p:nvPr>
            <p:ph type="ftr" sz="quarter" idx="11"/>
          </p:nvPr>
        </p:nvSpPr>
        <p:spPr/>
        <p:txBody>
          <a:bodyPr/>
          <a:lstStyle/>
          <a:p>
            <a:r>
              <a:rPr lang="en-US" dirty="0" smtClean="0"/>
              <a:t>SPS Proprietary</a:t>
            </a:r>
            <a:endParaRPr lang="en-US" dirty="0"/>
          </a:p>
        </p:txBody>
      </p:sp>
    </p:spTree>
    <p:extLst>
      <p:ext uri="{BB962C8B-B14F-4D97-AF65-F5344CB8AC3E}">
        <p14:creationId xmlns:p14="http://schemas.microsoft.com/office/powerpoint/2010/main" val="26734314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xfrm>
            <a:off x="0" y="0"/>
            <a:ext cx="9144000" cy="1143000"/>
          </a:xfrm>
        </p:spPr>
        <p:txBody>
          <a:bodyPr/>
          <a:lstStyle/>
          <a:p>
            <a:pPr eaLnBrk="1" hangingPunct="1"/>
            <a:r>
              <a:rPr lang="en-US" dirty="0" smtClean="0"/>
              <a:t>Soft Power Engineering®  </a:t>
            </a:r>
            <a:r>
              <a:rPr lang="en-US" dirty="0"/>
              <a:t/>
            </a:r>
            <a:br>
              <a:rPr lang="en-US" dirty="0"/>
            </a:br>
            <a:r>
              <a:rPr lang="en-US" sz="3200" dirty="0" smtClean="0"/>
              <a:t>- </a:t>
            </a:r>
            <a:r>
              <a:rPr lang="en-US" sz="2800" dirty="0" smtClean="0"/>
              <a:t>Days 6-12</a:t>
            </a:r>
            <a:endParaRPr lang="en-US" sz="4400" dirty="0" smtClean="0">
              <a:latin typeface="+mn-lt"/>
              <a:cs typeface="Times New Roman" pitchFamily="18" charset="0"/>
            </a:endParaRPr>
          </a:p>
        </p:txBody>
      </p:sp>
      <p:sp>
        <p:nvSpPr>
          <p:cNvPr id="21506" name="Slide Number Placeholder 4"/>
          <p:cNvSpPr>
            <a:spLocks noGrp="1"/>
          </p:cNvSpPr>
          <p:nvPr>
            <p:ph type="sldNum" sz="quarter" idx="12"/>
          </p:nvPr>
        </p:nvSpPr>
        <p:spPr>
          <a:noFill/>
        </p:spPr>
        <p:txBody>
          <a:bodyPr/>
          <a:lstStyle/>
          <a:p>
            <a:pPr fontAlgn="base">
              <a:spcBef>
                <a:spcPct val="0"/>
              </a:spcBef>
              <a:spcAft>
                <a:spcPct val="0"/>
              </a:spcAft>
            </a:pPr>
            <a:fld id="{CE793D2A-756C-44D4-B674-FE0C2F0CFED1}" type="slidenum">
              <a:rPr lang="en-US" smtClean="0"/>
              <a:pPr fontAlgn="base">
                <a:spcBef>
                  <a:spcPct val="0"/>
                </a:spcBef>
                <a:spcAft>
                  <a:spcPct val="0"/>
                </a:spcAft>
              </a:pPr>
              <a:t>16</a:t>
            </a:fld>
            <a:endParaRPr lang="en-US" dirty="0" smtClean="0"/>
          </a:p>
        </p:txBody>
      </p:sp>
      <p:sp>
        <p:nvSpPr>
          <p:cNvPr id="6" name="Content Placeholder 2"/>
          <p:cNvSpPr>
            <a:spLocks noGrp="1"/>
          </p:cNvSpPr>
          <p:nvPr>
            <p:ph idx="1"/>
          </p:nvPr>
        </p:nvSpPr>
        <p:spPr>
          <a:xfrm>
            <a:off x="457200" y="1600200"/>
            <a:ext cx="8229600" cy="4525963"/>
          </a:xfrm>
        </p:spPr>
        <p:txBody>
          <a:bodyPr/>
          <a:lstStyle/>
          <a:p>
            <a:r>
              <a:rPr lang="en-US" b="1" dirty="0" smtClean="0"/>
              <a:t>Lahore</a:t>
            </a:r>
          </a:p>
          <a:p>
            <a:pPr lvl="1"/>
            <a:r>
              <a:rPr lang="en-US" b="1" dirty="0" smtClean="0"/>
              <a:t>Pakistan Technology Park</a:t>
            </a:r>
          </a:p>
          <a:p>
            <a:pPr lvl="1"/>
            <a:r>
              <a:rPr lang="en-US" b="1" dirty="0" smtClean="0"/>
              <a:t>USAID</a:t>
            </a:r>
          </a:p>
          <a:p>
            <a:pPr lvl="1"/>
            <a:r>
              <a:rPr lang="en-US" b="1" dirty="0" smtClean="0"/>
              <a:t>Kashmiri leadership</a:t>
            </a:r>
          </a:p>
          <a:p>
            <a:pPr lvl="1"/>
            <a:r>
              <a:rPr lang="en-US" b="1" dirty="0" smtClean="0"/>
              <a:t>Punjab University</a:t>
            </a:r>
          </a:p>
          <a:p>
            <a:pPr lvl="1"/>
            <a:r>
              <a:rPr lang="en-US" b="1" dirty="0" smtClean="0"/>
              <a:t>Board of Investment and Trade</a:t>
            </a:r>
          </a:p>
          <a:p>
            <a:pPr lvl="1"/>
            <a:endParaRPr lang="en-US" b="1" dirty="0"/>
          </a:p>
        </p:txBody>
      </p:sp>
      <p:sp>
        <p:nvSpPr>
          <p:cNvPr id="2" name="Footer Placeholder 1"/>
          <p:cNvSpPr>
            <a:spLocks noGrp="1"/>
          </p:cNvSpPr>
          <p:nvPr>
            <p:ph type="ftr" sz="quarter" idx="11"/>
          </p:nvPr>
        </p:nvSpPr>
        <p:spPr/>
        <p:txBody>
          <a:bodyPr/>
          <a:lstStyle/>
          <a:p>
            <a:r>
              <a:rPr lang="en-US" dirty="0" smtClean="0"/>
              <a:t>SPS Proprietary</a:t>
            </a:r>
            <a:endParaRPr lang="en-US" dirty="0"/>
          </a:p>
        </p:txBody>
      </p:sp>
    </p:spTree>
    <p:extLst>
      <p:ext uri="{BB962C8B-B14F-4D97-AF65-F5344CB8AC3E}">
        <p14:creationId xmlns:p14="http://schemas.microsoft.com/office/powerpoint/2010/main" val="19191353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5657850" cy="1219200"/>
          </a:xfrm>
        </p:spPr>
        <p:txBody>
          <a:bodyPr/>
          <a:lstStyle/>
          <a:p>
            <a:r>
              <a:rPr lang="en-US" dirty="0"/>
              <a:t>Soft Power </a:t>
            </a:r>
            <a:r>
              <a:rPr lang="en-US" dirty="0" smtClean="0"/>
              <a:t>Engineering®</a:t>
            </a:r>
            <a:br>
              <a:rPr lang="en-US" dirty="0" smtClean="0"/>
            </a:br>
            <a:r>
              <a:rPr lang="en-US" dirty="0" smtClean="0"/>
              <a:t>- </a:t>
            </a:r>
            <a:r>
              <a:rPr lang="en-US" sz="2800" dirty="0" smtClean="0"/>
              <a:t>Engagements lead to engagements</a:t>
            </a:r>
            <a:endParaRPr lang="en-US" sz="2800" dirty="0"/>
          </a:p>
        </p:txBody>
      </p:sp>
      <p:sp>
        <p:nvSpPr>
          <p:cNvPr id="4" name="Footer Placeholder 3"/>
          <p:cNvSpPr>
            <a:spLocks noGrp="1"/>
          </p:cNvSpPr>
          <p:nvPr>
            <p:ph type="ftr" sz="quarter" idx="11"/>
          </p:nvPr>
        </p:nvSpPr>
        <p:spPr/>
        <p:txBody>
          <a:bodyPr/>
          <a:lstStyle/>
          <a:p>
            <a:r>
              <a:rPr lang="en-US" dirty="0" smtClean="0"/>
              <a:t>SPS Proprietary</a:t>
            </a:r>
            <a:endParaRPr lang="en-US" dirty="0"/>
          </a:p>
        </p:txBody>
      </p:sp>
      <p:sp>
        <p:nvSpPr>
          <p:cNvPr id="5" name="Slide Number Placeholder 4"/>
          <p:cNvSpPr>
            <a:spLocks noGrp="1"/>
          </p:cNvSpPr>
          <p:nvPr>
            <p:ph type="sldNum" sz="quarter" idx="12"/>
          </p:nvPr>
        </p:nvSpPr>
        <p:spPr/>
        <p:txBody>
          <a:bodyPr/>
          <a:lstStyle/>
          <a:p>
            <a:fld id="{47FFE90E-7EEA-44A5-AB16-9E5790874D77}" type="slidenum">
              <a:rPr lang="en-US" smtClean="0"/>
              <a:t>17</a:t>
            </a:fld>
            <a:endParaRPr lang="en-US" dirty="0"/>
          </a:p>
        </p:txBody>
      </p:sp>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b="2298"/>
          <a:stretch/>
        </p:blipFill>
        <p:spPr bwMode="auto">
          <a:xfrm>
            <a:off x="457200" y="1371601"/>
            <a:ext cx="8169738" cy="4615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690487" y="6019800"/>
            <a:ext cx="7861832" cy="369332"/>
          </a:xfrm>
          <a:prstGeom prst="rect">
            <a:avLst/>
          </a:prstGeom>
          <a:noFill/>
        </p:spPr>
        <p:txBody>
          <a:bodyPr wrap="none" rtlCol="0">
            <a:spAutoFit/>
          </a:bodyPr>
          <a:lstStyle/>
          <a:p>
            <a:r>
              <a:rPr lang="en-US" dirty="0" smtClean="0"/>
              <a:t>Soft Power Engineering® enables the multiplicity of dynamic communication paths</a:t>
            </a:r>
            <a:endParaRPr lang="en-US" dirty="0"/>
          </a:p>
        </p:txBody>
      </p:sp>
    </p:spTree>
    <p:extLst>
      <p:ext uri="{BB962C8B-B14F-4D97-AF65-F5344CB8AC3E}">
        <p14:creationId xmlns:p14="http://schemas.microsoft.com/office/powerpoint/2010/main" val="41006597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6324600" cy="1219200"/>
          </a:xfrm>
        </p:spPr>
        <p:txBody>
          <a:bodyPr/>
          <a:lstStyle/>
          <a:p>
            <a:r>
              <a:rPr lang="en-US" dirty="0" smtClean="0"/>
              <a:t>Soft Power Engineering®</a:t>
            </a:r>
            <a:br>
              <a:rPr lang="en-US" dirty="0" smtClean="0"/>
            </a:br>
            <a:r>
              <a:rPr lang="en-US" sz="2800" dirty="0" smtClean="0"/>
              <a:t>-Identified Opportunities Driving PRIME™</a:t>
            </a:r>
            <a:endParaRPr lang="en-US" sz="28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640608874"/>
              </p:ext>
            </p:extLst>
          </p:nvPr>
        </p:nvGraphicFramePr>
        <p:xfrm>
          <a:off x="381000" y="1371600"/>
          <a:ext cx="8305800" cy="4974874"/>
        </p:xfrm>
        <a:graphic>
          <a:graphicData uri="http://schemas.openxmlformats.org/drawingml/2006/table">
            <a:tbl>
              <a:tblPr firstRow="1" bandRow="1">
                <a:tableStyleId>{5C22544A-7EE6-4342-B048-85BDC9FD1C3A}</a:tableStyleId>
              </a:tblPr>
              <a:tblGrid>
                <a:gridCol w="2768600"/>
                <a:gridCol w="2768600"/>
                <a:gridCol w="2768600"/>
              </a:tblGrid>
              <a:tr h="478326">
                <a:tc>
                  <a:txBody>
                    <a:bodyPr/>
                    <a:lstStyle/>
                    <a:p>
                      <a:pPr algn="l" fontAlgn="b"/>
                      <a:r>
                        <a:rPr lang="en-US" sz="1600" b="0" i="0" u="none" strike="noStrike" dirty="0" smtClean="0">
                          <a:solidFill>
                            <a:srgbClr val="000000"/>
                          </a:solidFill>
                          <a:effectLst/>
                          <a:latin typeface="+mj-lt"/>
                        </a:rPr>
                        <a:t>Islam web site for better understanding</a:t>
                      </a:r>
                      <a:endParaRPr lang="en-US" sz="1600" b="0"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i="0" u="none" strike="noStrike" kern="1200" dirty="0" smtClean="0">
                          <a:solidFill>
                            <a:srgbClr val="000000"/>
                          </a:solidFill>
                          <a:effectLst/>
                          <a:latin typeface="+mj-lt"/>
                          <a:ea typeface="+mn-ea"/>
                          <a:cs typeface="+mn-cs"/>
                        </a:rPr>
                        <a:t>GIFT for planning commission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600" b="0" i="0" u="none" strike="noStrike" kern="1200" dirty="0" smtClean="0">
                        <a:solidFill>
                          <a:srgbClr val="000000"/>
                        </a:solidFill>
                        <a:effectLst/>
                        <a:latin typeface="+mj-lt"/>
                        <a:ea typeface="+mn-ea"/>
                        <a:cs typeface="+mn-cs"/>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600" b="0" i="0" u="none" strike="noStrike" dirty="0" smtClean="0">
                          <a:solidFill>
                            <a:srgbClr val="000000"/>
                          </a:solidFill>
                          <a:effectLst/>
                          <a:latin typeface="+mj-lt"/>
                        </a:rPr>
                        <a:t>Biodiesel feedstock planting</a:t>
                      </a:r>
                    </a:p>
                    <a:p>
                      <a:pPr algn="l" fontAlgn="b"/>
                      <a:endParaRPr lang="en-US" sz="1600" b="0"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07649">
                <a:tc>
                  <a:txBody>
                    <a:bodyPr/>
                    <a:lstStyle/>
                    <a:p>
                      <a:pPr algn="l" fontAlgn="b"/>
                      <a:r>
                        <a:rPr lang="en-US" sz="1600" b="0" i="0" u="none" strike="noStrike" dirty="0" smtClean="0">
                          <a:solidFill>
                            <a:srgbClr val="000000"/>
                          </a:solidFill>
                          <a:effectLst/>
                          <a:latin typeface="+mj-lt"/>
                        </a:rPr>
                        <a:t>Kashmir web site for better understanding</a:t>
                      </a:r>
                      <a:endParaRPr lang="en-US" sz="1600" b="0"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600" kern="1200" dirty="0" smtClean="0">
                          <a:solidFill>
                            <a:schemeClr val="dk1"/>
                          </a:solidFill>
                          <a:effectLst/>
                          <a:latin typeface="+mn-lt"/>
                          <a:ea typeface="+mn-ea"/>
                          <a:cs typeface="+mn-cs"/>
                        </a:rPr>
                        <a:t>GIFT for antiterrorism police</a:t>
                      </a:r>
                    </a:p>
                    <a:p>
                      <a:pPr algn="l" fontAlgn="b"/>
                      <a:endParaRPr lang="en-US" sz="1600" b="0"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600" b="0" i="0" u="none" strike="noStrike" dirty="0" smtClean="0">
                          <a:solidFill>
                            <a:srgbClr val="000000"/>
                          </a:solidFill>
                          <a:effectLst/>
                          <a:latin typeface="+mj-lt"/>
                        </a:rPr>
                        <a:t>Pictometry for planning commission</a:t>
                      </a:r>
                      <a:endParaRPr lang="en-US" sz="1600" b="0"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78326">
                <a:tc>
                  <a:txBody>
                    <a:bodyPr/>
                    <a:lstStyle/>
                    <a:p>
                      <a:pPr algn="l" fontAlgn="b"/>
                      <a:r>
                        <a:rPr lang="en-US" sz="1600" b="0" i="0" u="none" strike="noStrike" dirty="0" smtClean="0">
                          <a:solidFill>
                            <a:srgbClr val="000000"/>
                          </a:solidFill>
                          <a:effectLst/>
                          <a:latin typeface="+mj-lt"/>
                        </a:rPr>
                        <a:t>SilverDYNE for human disaster relief</a:t>
                      </a:r>
                      <a:endParaRPr lang="en-US" sz="1600" b="0"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600" b="0" i="0" u="none" strike="noStrike" dirty="0" smtClean="0">
                          <a:solidFill>
                            <a:srgbClr val="000000"/>
                          </a:solidFill>
                          <a:effectLst/>
                          <a:latin typeface="+mj-lt"/>
                        </a:rPr>
                        <a:t>Nano Technology in agriculture</a:t>
                      </a:r>
                    </a:p>
                    <a:p>
                      <a:pPr algn="l" fontAlgn="b"/>
                      <a:endParaRPr lang="en-US" sz="1600" b="0"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600" b="0" i="0" u="none" strike="noStrike" dirty="0" smtClean="0">
                          <a:solidFill>
                            <a:srgbClr val="000000"/>
                          </a:solidFill>
                          <a:effectLst/>
                          <a:latin typeface="+mj-lt"/>
                        </a:rPr>
                        <a:t>Pictometry for flood response</a:t>
                      </a:r>
                    </a:p>
                    <a:p>
                      <a:pPr algn="l" fontAlgn="b"/>
                      <a:endParaRPr lang="en-US" sz="1600" b="0"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78326">
                <a:tc>
                  <a:txBody>
                    <a:bodyPr/>
                    <a:lstStyle/>
                    <a:p>
                      <a:pPr algn="l" fontAlgn="b"/>
                      <a:r>
                        <a:rPr lang="en-US" sz="1600" b="0" i="0" u="none" strike="noStrike" dirty="0" smtClean="0">
                          <a:solidFill>
                            <a:srgbClr val="000000"/>
                          </a:solidFill>
                          <a:effectLst/>
                          <a:latin typeface="+mj-lt"/>
                        </a:rPr>
                        <a:t>GeoCOP for flood response</a:t>
                      </a:r>
                    </a:p>
                    <a:p>
                      <a:pPr algn="l" fontAlgn="b"/>
                      <a:endParaRPr lang="en-US" sz="1600" b="0"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600" b="0" i="0" u="none" strike="noStrike" dirty="0" smtClean="0">
                          <a:solidFill>
                            <a:srgbClr val="000000"/>
                          </a:solidFill>
                          <a:effectLst/>
                          <a:latin typeface="+mj-lt"/>
                        </a:rPr>
                        <a:t>SilverDYNE for livestock disaster relief</a:t>
                      </a:r>
                      <a:endParaRPr lang="en-US" sz="1600" b="0"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600" b="0" i="0" u="none" strike="noStrike" dirty="0" smtClean="0">
                          <a:solidFill>
                            <a:srgbClr val="000000"/>
                          </a:solidFill>
                          <a:effectLst/>
                          <a:latin typeface="+mj-lt"/>
                        </a:rPr>
                        <a:t>Pictometry for military</a:t>
                      </a:r>
                    </a:p>
                    <a:p>
                      <a:pPr algn="l" fontAlgn="b"/>
                      <a:endParaRPr lang="en-US" sz="1600" b="0"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712907">
                <a:tc>
                  <a:txBody>
                    <a:bodyPr/>
                    <a:lstStyle/>
                    <a:p>
                      <a:pPr algn="l" fontAlgn="b"/>
                      <a:r>
                        <a:rPr lang="en-US" sz="1600" b="0" i="0" u="none" strike="noStrike" dirty="0" smtClean="0">
                          <a:solidFill>
                            <a:srgbClr val="000000"/>
                          </a:solidFill>
                          <a:effectLst/>
                          <a:latin typeface="+mj-lt"/>
                        </a:rPr>
                        <a:t>Geodetic</a:t>
                      </a:r>
                      <a:r>
                        <a:rPr lang="en-US" sz="1600" b="0" i="0" u="none" strike="noStrike" baseline="0" dirty="0" smtClean="0">
                          <a:solidFill>
                            <a:srgbClr val="000000"/>
                          </a:solidFill>
                          <a:effectLst/>
                          <a:latin typeface="+mj-lt"/>
                        </a:rPr>
                        <a:t> information Fusion Technology (</a:t>
                      </a:r>
                      <a:r>
                        <a:rPr lang="en-US" sz="1600" b="0" i="0" u="none" strike="noStrike" dirty="0" smtClean="0">
                          <a:solidFill>
                            <a:srgbClr val="000000"/>
                          </a:solidFill>
                          <a:effectLst/>
                          <a:latin typeface="+mj-lt"/>
                        </a:rPr>
                        <a:t>GIFT) for municipalities</a:t>
                      </a:r>
                      <a:endParaRPr lang="en-US" sz="1600" b="0"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600" b="0" i="0" u="none" strike="noStrike" dirty="0" smtClean="0">
                          <a:solidFill>
                            <a:srgbClr val="000000"/>
                          </a:solidFill>
                          <a:effectLst/>
                          <a:latin typeface="+mj-lt"/>
                        </a:rPr>
                        <a:t>SilverDYNE for poultry</a:t>
                      </a:r>
                    </a:p>
                    <a:p>
                      <a:pPr algn="l" fontAlgn="b"/>
                      <a:endParaRPr lang="en-US" sz="1600" b="0" i="0" u="none" strike="noStrike" dirty="0" smtClean="0">
                        <a:solidFill>
                          <a:srgbClr val="000000"/>
                        </a:solidFill>
                        <a:effectLst/>
                        <a:latin typeface="+mj-lt"/>
                      </a:endParaRPr>
                    </a:p>
                    <a:p>
                      <a:pPr algn="l" fontAlgn="b"/>
                      <a:endParaRPr lang="en-US" sz="1600" b="0"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600" b="0" i="0" u="none" strike="noStrike" dirty="0" smtClean="0">
                          <a:solidFill>
                            <a:srgbClr val="000000"/>
                          </a:solidFill>
                          <a:effectLst/>
                          <a:latin typeface="+mj-lt"/>
                        </a:rPr>
                        <a:t>Bank security for internet</a:t>
                      </a:r>
                    </a:p>
                    <a:p>
                      <a:pPr algn="l" fontAlgn="b"/>
                      <a:endParaRPr lang="en-US" sz="1600" b="0" i="0" u="none" strike="noStrike" dirty="0" smtClean="0">
                        <a:solidFill>
                          <a:srgbClr val="000000"/>
                        </a:solidFill>
                        <a:effectLst/>
                        <a:latin typeface="+mj-lt"/>
                      </a:endParaRPr>
                    </a:p>
                    <a:p>
                      <a:pPr algn="l" fontAlgn="b"/>
                      <a:endParaRPr lang="en-US" sz="1600" b="0"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78326">
                <a:tc>
                  <a:txBody>
                    <a:bodyPr/>
                    <a:lstStyle/>
                    <a:p>
                      <a:pPr algn="l" fontAlgn="b"/>
                      <a:r>
                        <a:rPr lang="en-US" sz="1600" b="0" i="0" u="none" strike="noStrike" dirty="0" smtClean="0">
                          <a:solidFill>
                            <a:srgbClr val="000000"/>
                          </a:solidFill>
                          <a:effectLst/>
                          <a:latin typeface="+mj-lt"/>
                        </a:rPr>
                        <a:t>GIFT for DRRR</a:t>
                      </a:r>
                    </a:p>
                    <a:p>
                      <a:pPr algn="l" fontAlgn="b"/>
                      <a:endParaRPr lang="en-US" sz="1600" b="0"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600" b="0" i="0" u="none" strike="noStrike" dirty="0" smtClean="0">
                          <a:solidFill>
                            <a:srgbClr val="000000"/>
                          </a:solidFill>
                          <a:effectLst/>
                          <a:latin typeface="+mj-lt"/>
                        </a:rPr>
                        <a:t>SilverDYNE for vegetables</a:t>
                      </a:r>
                    </a:p>
                    <a:p>
                      <a:pPr algn="l" fontAlgn="b"/>
                      <a:endParaRPr lang="en-US" sz="1600" b="0"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600" b="0" i="0" u="none" strike="noStrike" dirty="0" smtClean="0">
                          <a:solidFill>
                            <a:srgbClr val="000000"/>
                          </a:solidFill>
                          <a:effectLst/>
                          <a:latin typeface="+mj-lt"/>
                        </a:rPr>
                        <a:t>Pictometry for revenue/tax collection</a:t>
                      </a:r>
                      <a:endParaRPr lang="en-US" sz="1600" b="0"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57131">
                <a:tc>
                  <a:txBody>
                    <a:bodyPr/>
                    <a:lstStyle/>
                    <a:p>
                      <a:pPr algn="l" fontAlgn="b"/>
                      <a:r>
                        <a:rPr lang="en-US" sz="1600" b="0" i="0" u="none" strike="noStrike" dirty="0" smtClean="0">
                          <a:solidFill>
                            <a:srgbClr val="000000"/>
                          </a:solidFill>
                          <a:effectLst/>
                          <a:latin typeface="+mj-lt"/>
                        </a:rPr>
                        <a:t>GIFT for agriculture</a:t>
                      </a:r>
                    </a:p>
                    <a:p>
                      <a:pPr algn="l" fontAlgn="b"/>
                      <a:endParaRPr lang="en-US" sz="1600" b="0"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600" b="0" i="0" u="none" strike="noStrike" kern="1200" dirty="0" smtClean="0">
                          <a:solidFill>
                            <a:srgbClr val="000000"/>
                          </a:solidFill>
                          <a:effectLst/>
                          <a:latin typeface="+mj-lt"/>
                          <a:ea typeface="+mn-ea"/>
                          <a:cs typeface="+mn-cs"/>
                        </a:rPr>
                        <a:t>Crystal Ball for flood response</a:t>
                      </a:r>
                    </a:p>
                    <a:p>
                      <a:pPr marL="0" marR="0" indent="0" algn="l" defTabSz="914400" rtl="0" eaLnBrk="1" fontAlgn="b" latinLnBrk="0" hangingPunct="1">
                        <a:lnSpc>
                          <a:spcPct val="100000"/>
                        </a:lnSpc>
                        <a:spcBef>
                          <a:spcPts val="0"/>
                        </a:spcBef>
                        <a:spcAft>
                          <a:spcPts val="0"/>
                        </a:spcAft>
                        <a:buClrTx/>
                        <a:buSzTx/>
                        <a:buFontTx/>
                        <a:buNone/>
                        <a:tabLst/>
                        <a:defRPr/>
                      </a:pPr>
                      <a:endParaRPr lang="en-US" sz="1600" b="0" i="0" u="none" strike="noStrike" kern="1200" dirty="0" smtClean="0">
                        <a:solidFill>
                          <a:srgbClr val="000000"/>
                        </a:solidFill>
                        <a:effectLst/>
                        <a:latin typeface="+mj-lt"/>
                        <a:ea typeface="+mn-ea"/>
                        <a:cs typeface="+mn-cs"/>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dirty="0" smtClean="0">
                          <a:latin typeface="+mj-lt"/>
                        </a:rPr>
                        <a:t>Software training for Pakistani military</a:t>
                      </a:r>
                      <a:endParaRPr lang="en-US" sz="16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57131">
                <a:tc>
                  <a:txBody>
                    <a:bodyPr/>
                    <a:lstStyle/>
                    <a:p>
                      <a:pPr algn="l" fontAlgn="b"/>
                      <a:r>
                        <a:rPr lang="en-US" sz="1600" b="0" i="0" u="none" strike="noStrike" dirty="0" smtClean="0">
                          <a:solidFill>
                            <a:srgbClr val="000000"/>
                          </a:solidFill>
                          <a:effectLst/>
                          <a:latin typeface="+mj-lt"/>
                        </a:rPr>
                        <a:t>GIFT for </a:t>
                      </a:r>
                      <a:r>
                        <a:rPr lang="en-US" sz="1600" kern="1200" dirty="0" smtClean="0">
                          <a:solidFill>
                            <a:schemeClr val="dk1"/>
                          </a:solidFill>
                          <a:effectLst/>
                          <a:latin typeface="+mn-lt"/>
                          <a:ea typeface="+mn-ea"/>
                          <a:cs typeface="+mn-cs"/>
                        </a:rPr>
                        <a:t>Armed Forces and Security Forces  </a:t>
                      </a:r>
                      <a:endParaRPr lang="en-US" sz="1600" b="0"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600" b="0" i="0" u="none" strike="noStrike" dirty="0" smtClean="0">
                          <a:solidFill>
                            <a:srgbClr val="000000"/>
                          </a:solidFill>
                          <a:effectLst/>
                          <a:latin typeface="+mj-lt"/>
                        </a:rPr>
                        <a:t>SilverDYNE for general water purification</a:t>
                      </a:r>
                      <a:endParaRPr lang="en-US" sz="1600" b="0"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i="0" u="none" strike="noStrike" kern="1200" dirty="0" smtClean="0">
                          <a:solidFill>
                            <a:srgbClr val="000000"/>
                          </a:solidFill>
                          <a:effectLst/>
                          <a:latin typeface="+mj-lt"/>
                          <a:ea typeface="+mn-ea"/>
                          <a:cs typeface="+mn-cs"/>
                        </a:rPr>
                        <a:t>Lease-to-own boats with flood relief access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47721">
                <a:tc>
                  <a:txBody>
                    <a:bodyPr/>
                    <a:lstStyle/>
                    <a:p>
                      <a:pPr algn="l" fontAlgn="b"/>
                      <a:r>
                        <a:rPr lang="en-US" sz="1600" kern="1200" dirty="0" smtClean="0">
                          <a:solidFill>
                            <a:schemeClr val="dk1"/>
                          </a:solidFill>
                          <a:effectLst/>
                          <a:latin typeface="+mn-lt"/>
                          <a:ea typeface="+mn-ea"/>
                          <a:cs typeface="+mn-cs"/>
                        </a:rPr>
                        <a:t>GIFT for US Embassy and consulates in Pakistan</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600" b="0" i="0" u="none" strike="noStrike" dirty="0" smtClean="0">
                          <a:solidFill>
                            <a:srgbClr val="000000"/>
                          </a:solidFill>
                          <a:effectLst/>
                          <a:latin typeface="+mj-lt"/>
                        </a:rPr>
                        <a:t>Lease-to-own buffalos</a:t>
                      </a:r>
                    </a:p>
                    <a:p>
                      <a:pPr algn="l" fontAlgn="b"/>
                      <a:endParaRPr lang="en-US" sz="1600" b="0" i="0" u="none" strike="noStrike" dirty="0" smtClean="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i="0" u="none" strike="noStrike" kern="1200" dirty="0" smtClean="0">
                          <a:solidFill>
                            <a:srgbClr val="000000"/>
                          </a:solidFill>
                          <a:effectLst/>
                          <a:latin typeface="+mn-lt"/>
                          <a:ea typeface="+mn-ea"/>
                          <a:cs typeface="+mn-cs"/>
                        </a:rPr>
                        <a:t>Microsoft Pakistani license negotiation</a:t>
                      </a:r>
                      <a:endParaRPr lang="en-US" sz="1600" b="0" i="0" u="none" strike="noStrike" kern="1200" dirty="0" smtClean="0">
                        <a:solidFill>
                          <a:srgbClr val="000000"/>
                        </a:solidFill>
                        <a:effectLst/>
                        <a:latin typeface="+mj-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4" name="Footer Placeholder 3"/>
          <p:cNvSpPr>
            <a:spLocks noGrp="1"/>
          </p:cNvSpPr>
          <p:nvPr>
            <p:ph type="ftr" sz="quarter" idx="11"/>
          </p:nvPr>
        </p:nvSpPr>
        <p:spPr>
          <a:xfrm>
            <a:off x="3048000" y="6324600"/>
            <a:ext cx="2895600" cy="365125"/>
          </a:xfrm>
        </p:spPr>
        <p:txBody>
          <a:bodyPr/>
          <a:lstStyle/>
          <a:p>
            <a:r>
              <a:rPr lang="en-US" dirty="0" smtClean="0"/>
              <a:t>SPS Proprietary</a:t>
            </a:r>
            <a:endParaRPr lang="en-US" dirty="0"/>
          </a:p>
        </p:txBody>
      </p:sp>
      <p:sp>
        <p:nvSpPr>
          <p:cNvPr id="5" name="Slide Number Placeholder 4"/>
          <p:cNvSpPr>
            <a:spLocks noGrp="1"/>
          </p:cNvSpPr>
          <p:nvPr>
            <p:ph type="sldNum" sz="quarter" idx="12"/>
          </p:nvPr>
        </p:nvSpPr>
        <p:spPr/>
        <p:txBody>
          <a:bodyPr/>
          <a:lstStyle/>
          <a:p>
            <a:fld id="{47FFE90E-7EEA-44A5-AB16-9E5790874D77}" type="slidenum">
              <a:rPr lang="en-US" smtClean="0"/>
              <a:t>18</a:t>
            </a:fld>
            <a:endParaRPr lang="en-US" dirty="0"/>
          </a:p>
        </p:txBody>
      </p:sp>
    </p:spTree>
    <p:extLst>
      <p:ext uri="{BB962C8B-B14F-4D97-AF65-F5344CB8AC3E}">
        <p14:creationId xmlns:p14="http://schemas.microsoft.com/office/powerpoint/2010/main" val="31056517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Soft Power </a:t>
            </a:r>
            <a:r>
              <a:rPr lang="en-US" dirty="0" smtClean="0"/>
              <a:t>Engineering®</a:t>
            </a:r>
            <a:r>
              <a:rPr lang="en-US" dirty="0"/>
              <a:t/>
            </a:r>
            <a:br>
              <a:rPr lang="en-US" dirty="0"/>
            </a:br>
            <a:r>
              <a:rPr lang="en-US" dirty="0"/>
              <a:t>- </a:t>
            </a:r>
            <a:r>
              <a:rPr lang="en-US" sz="3200" dirty="0" smtClean="0"/>
              <a:t>Example Outcome</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Identified needs in the agricultural and economic community</a:t>
            </a:r>
          </a:p>
          <a:p>
            <a:r>
              <a:rPr lang="en-US" dirty="0" smtClean="0"/>
              <a:t>Identified organizations and individuals wanting to be responsible for change</a:t>
            </a:r>
          </a:p>
          <a:p>
            <a:r>
              <a:rPr lang="en-US" dirty="0" smtClean="0"/>
              <a:t>Identified actions to be taken by all parties</a:t>
            </a:r>
          </a:p>
          <a:p>
            <a:r>
              <a:rPr lang="en-US" dirty="0" smtClean="0"/>
              <a:t>On-going work to identify funding, personnel, and activities</a:t>
            </a:r>
          </a:p>
          <a:p>
            <a:pPr lvl="1"/>
            <a:r>
              <a:rPr lang="en-US" dirty="0" smtClean="0"/>
              <a:t>Research on the use of </a:t>
            </a:r>
            <a:r>
              <a:rPr lang="en-US" dirty="0"/>
              <a:t>N</a:t>
            </a:r>
            <a:r>
              <a:rPr lang="en-US" dirty="0" smtClean="0"/>
              <a:t>ano colloidal silver to support </a:t>
            </a:r>
          </a:p>
          <a:p>
            <a:pPr lvl="2"/>
            <a:r>
              <a:rPr lang="en-US" dirty="0" smtClean="0"/>
              <a:t>Clean water</a:t>
            </a:r>
          </a:p>
          <a:p>
            <a:pPr lvl="2"/>
            <a:r>
              <a:rPr lang="en-US" dirty="0" smtClean="0"/>
              <a:t>Uses against infection</a:t>
            </a:r>
          </a:p>
          <a:p>
            <a:pPr lvl="2"/>
            <a:r>
              <a:rPr lang="en-US" dirty="0" smtClean="0"/>
              <a:t>Sanitization of fruits and vegetables</a:t>
            </a:r>
          </a:p>
          <a:p>
            <a:pPr lvl="1"/>
            <a:r>
              <a:rPr lang="en-US" dirty="0" smtClean="0"/>
              <a:t>Educational information exchange needs</a:t>
            </a:r>
          </a:p>
          <a:p>
            <a:pPr lvl="1"/>
            <a:r>
              <a:rPr lang="en-US" dirty="0" smtClean="0"/>
              <a:t>Graduate student education goals for Pakistan to utilize US education</a:t>
            </a:r>
          </a:p>
          <a:p>
            <a:r>
              <a:rPr lang="en-US" dirty="0" smtClean="0"/>
              <a:t>Agreement with PARC</a:t>
            </a:r>
          </a:p>
          <a:p>
            <a:r>
              <a:rPr lang="en-US" dirty="0" smtClean="0"/>
              <a:t>Affects Perception, Education, Medical/Health, and Economics</a:t>
            </a:r>
            <a:endParaRPr lang="en-US" dirty="0"/>
          </a:p>
        </p:txBody>
      </p:sp>
      <p:sp>
        <p:nvSpPr>
          <p:cNvPr id="4" name="Footer Placeholder 3"/>
          <p:cNvSpPr>
            <a:spLocks noGrp="1"/>
          </p:cNvSpPr>
          <p:nvPr>
            <p:ph type="ftr" sz="quarter" idx="11"/>
          </p:nvPr>
        </p:nvSpPr>
        <p:spPr/>
        <p:txBody>
          <a:bodyPr/>
          <a:lstStyle/>
          <a:p>
            <a:r>
              <a:rPr lang="en-US" dirty="0" smtClean="0"/>
              <a:t>SPS Proprietary</a:t>
            </a:r>
            <a:endParaRPr lang="en-US" dirty="0"/>
          </a:p>
        </p:txBody>
      </p:sp>
      <p:sp>
        <p:nvSpPr>
          <p:cNvPr id="5" name="Slide Number Placeholder 4"/>
          <p:cNvSpPr>
            <a:spLocks noGrp="1"/>
          </p:cNvSpPr>
          <p:nvPr>
            <p:ph type="sldNum" sz="quarter" idx="12"/>
          </p:nvPr>
        </p:nvSpPr>
        <p:spPr/>
        <p:txBody>
          <a:bodyPr/>
          <a:lstStyle/>
          <a:p>
            <a:fld id="{47FFE90E-7EEA-44A5-AB16-9E5790874D77}" type="slidenum">
              <a:rPr lang="en-US" smtClean="0"/>
              <a:t>19</a:t>
            </a:fld>
            <a:endParaRPr lang="en-US" dirty="0"/>
          </a:p>
        </p:txBody>
      </p:sp>
    </p:spTree>
    <p:extLst>
      <p:ext uri="{BB962C8B-B14F-4D97-AF65-F5344CB8AC3E}">
        <p14:creationId xmlns:p14="http://schemas.microsoft.com/office/powerpoint/2010/main" val="32884112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lstStyle/>
          <a:p>
            <a:r>
              <a:rPr lang="en-US" sz="2800" dirty="0" smtClean="0"/>
              <a:t>Who is Soft Power Solutions?</a:t>
            </a:r>
          </a:p>
          <a:p>
            <a:r>
              <a:rPr lang="en-US" sz="2800" dirty="0" smtClean="0"/>
              <a:t>Soft Power Engineering® Overview</a:t>
            </a:r>
          </a:p>
          <a:p>
            <a:r>
              <a:rPr lang="en-US" sz="2800" dirty="0" smtClean="0"/>
              <a:t>Soft Power Engineering® Proof of Concept in Pakistan</a:t>
            </a:r>
          </a:p>
          <a:p>
            <a:r>
              <a:rPr lang="en-US" sz="2800" dirty="0" smtClean="0"/>
              <a:t>Pol-Mil Topics and Issues</a:t>
            </a:r>
          </a:p>
          <a:p>
            <a:r>
              <a:rPr lang="en-US" sz="2800" dirty="0" smtClean="0"/>
              <a:t>Findings</a:t>
            </a:r>
          </a:p>
          <a:p>
            <a:r>
              <a:rPr lang="en-US" sz="2800" dirty="0" smtClean="0"/>
              <a:t>Way Ahead </a:t>
            </a:r>
          </a:p>
          <a:p>
            <a:endParaRPr lang="en-US" dirty="0"/>
          </a:p>
        </p:txBody>
      </p:sp>
      <p:sp>
        <p:nvSpPr>
          <p:cNvPr id="4" name="Footer Placeholder 3"/>
          <p:cNvSpPr>
            <a:spLocks noGrp="1"/>
          </p:cNvSpPr>
          <p:nvPr>
            <p:ph type="ftr" sz="quarter" idx="11"/>
          </p:nvPr>
        </p:nvSpPr>
        <p:spPr/>
        <p:txBody>
          <a:bodyPr/>
          <a:lstStyle/>
          <a:p>
            <a:r>
              <a:rPr lang="en-US" dirty="0" smtClean="0"/>
              <a:t>SPS Proprietary</a:t>
            </a:r>
            <a:endParaRPr lang="en-US" dirty="0"/>
          </a:p>
        </p:txBody>
      </p:sp>
      <p:sp>
        <p:nvSpPr>
          <p:cNvPr id="5" name="Slide Number Placeholder 4"/>
          <p:cNvSpPr>
            <a:spLocks noGrp="1"/>
          </p:cNvSpPr>
          <p:nvPr>
            <p:ph type="sldNum" sz="quarter" idx="12"/>
          </p:nvPr>
        </p:nvSpPr>
        <p:spPr/>
        <p:txBody>
          <a:bodyPr/>
          <a:lstStyle/>
          <a:p>
            <a:fld id="{47FFE90E-7EEA-44A5-AB16-9E5790874D77}" type="slidenum">
              <a:rPr lang="en-US" smtClean="0"/>
              <a:t>2</a:t>
            </a:fld>
            <a:endParaRPr lang="en-US" dirty="0"/>
          </a:p>
        </p:txBody>
      </p:sp>
    </p:spTree>
    <p:extLst>
      <p:ext uri="{BB962C8B-B14F-4D97-AF65-F5344CB8AC3E}">
        <p14:creationId xmlns:p14="http://schemas.microsoft.com/office/powerpoint/2010/main" val="13736130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xfrm>
            <a:off x="838200" y="0"/>
            <a:ext cx="8305800" cy="1143000"/>
          </a:xfrm>
        </p:spPr>
        <p:txBody>
          <a:bodyPr/>
          <a:lstStyle/>
          <a:p>
            <a:r>
              <a:rPr lang="en-US" b="1" dirty="0"/>
              <a:t>Pol-Mil </a:t>
            </a:r>
            <a:r>
              <a:rPr lang="en-US" b="1" dirty="0" smtClean="0"/>
              <a:t>Topics and Issues</a:t>
            </a:r>
            <a:endParaRPr lang="en-US" b="1" dirty="0" smtClean="0">
              <a:latin typeface="+mn-lt"/>
              <a:cs typeface="Times New Roman" pitchFamily="18" charset="0"/>
            </a:endParaRPr>
          </a:p>
        </p:txBody>
      </p:sp>
      <p:sp>
        <p:nvSpPr>
          <p:cNvPr id="21506" name="Slide Number Placeholder 4"/>
          <p:cNvSpPr>
            <a:spLocks noGrp="1"/>
          </p:cNvSpPr>
          <p:nvPr>
            <p:ph type="sldNum" sz="quarter" idx="12"/>
          </p:nvPr>
        </p:nvSpPr>
        <p:spPr>
          <a:noFill/>
        </p:spPr>
        <p:txBody>
          <a:bodyPr/>
          <a:lstStyle/>
          <a:p>
            <a:pPr fontAlgn="base">
              <a:spcBef>
                <a:spcPct val="0"/>
              </a:spcBef>
              <a:spcAft>
                <a:spcPct val="0"/>
              </a:spcAft>
            </a:pPr>
            <a:fld id="{CE793D2A-756C-44D4-B674-FE0C2F0CFED1}" type="slidenum">
              <a:rPr lang="en-US" smtClean="0"/>
              <a:pPr fontAlgn="base">
                <a:spcBef>
                  <a:spcPct val="0"/>
                </a:spcBef>
                <a:spcAft>
                  <a:spcPct val="0"/>
                </a:spcAft>
              </a:pPr>
              <a:t>20</a:t>
            </a:fld>
            <a:endParaRPr lang="en-US" dirty="0" smtClean="0"/>
          </a:p>
        </p:txBody>
      </p:sp>
      <p:sp>
        <p:nvSpPr>
          <p:cNvPr id="6" name="Content Placeholder 2"/>
          <p:cNvSpPr>
            <a:spLocks noGrp="1"/>
          </p:cNvSpPr>
          <p:nvPr>
            <p:ph idx="1"/>
          </p:nvPr>
        </p:nvSpPr>
        <p:spPr>
          <a:xfrm>
            <a:off x="152400" y="1371600"/>
            <a:ext cx="8229600" cy="4525963"/>
          </a:xfrm>
        </p:spPr>
        <p:txBody>
          <a:bodyPr/>
          <a:lstStyle/>
          <a:p>
            <a:pPr lvl="1">
              <a:buFont typeface="Arial" pitchFamily="34" charset="0"/>
              <a:buChar char="•"/>
            </a:pPr>
            <a:r>
              <a:rPr lang="en-US" sz="3200" dirty="0" smtClean="0"/>
              <a:t>Islam and Kashmir</a:t>
            </a:r>
          </a:p>
          <a:p>
            <a:pPr lvl="1">
              <a:buFont typeface="Arial" pitchFamily="34" charset="0"/>
              <a:buChar char="•"/>
            </a:pPr>
            <a:r>
              <a:rPr lang="en-US" sz="3200" dirty="0" smtClean="0"/>
              <a:t>Pakistan – Afghanistan Strategy</a:t>
            </a:r>
          </a:p>
          <a:p>
            <a:pPr lvl="1">
              <a:buFont typeface="Arial" pitchFamily="34" charset="0"/>
              <a:buChar char="•"/>
            </a:pPr>
            <a:r>
              <a:rPr lang="en-US" sz="3200" dirty="0" smtClean="0"/>
              <a:t>AF-PAK-US Relations</a:t>
            </a:r>
          </a:p>
          <a:p>
            <a:pPr lvl="1">
              <a:buFont typeface="Arial" pitchFamily="34" charset="0"/>
              <a:buChar char="•"/>
            </a:pPr>
            <a:r>
              <a:rPr lang="en-US" sz="3200" dirty="0" smtClean="0"/>
              <a:t>November 26, 2012 friendly fire</a:t>
            </a:r>
          </a:p>
          <a:p>
            <a:pPr lvl="1">
              <a:buFont typeface="Arial" pitchFamily="34" charset="0"/>
              <a:buChar char="•"/>
            </a:pPr>
            <a:r>
              <a:rPr lang="en-US" sz="3200" dirty="0" smtClean="0"/>
              <a:t>Questions from PAK military that affect regional stability</a:t>
            </a:r>
          </a:p>
          <a:p>
            <a:pPr lvl="1">
              <a:buFont typeface="Arial" pitchFamily="34" charset="0"/>
              <a:buChar char="•"/>
            </a:pPr>
            <a:endParaRPr lang="en-US" sz="3200" dirty="0" smtClean="0"/>
          </a:p>
          <a:p>
            <a:pPr lvl="1">
              <a:buFont typeface="Arial" pitchFamily="34" charset="0"/>
              <a:buChar char="•"/>
            </a:pPr>
            <a:endParaRPr lang="en-US" sz="2400" dirty="0" smtClean="0"/>
          </a:p>
          <a:p>
            <a:pPr lvl="1">
              <a:buFont typeface="Arial" pitchFamily="34" charset="0"/>
              <a:buChar char="•"/>
            </a:pPr>
            <a:endParaRPr lang="en-US" b="1" dirty="0"/>
          </a:p>
        </p:txBody>
      </p:sp>
    </p:spTree>
    <p:extLst>
      <p:ext uri="{BB962C8B-B14F-4D97-AF65-F5344CB8AC3E}">
        <p14:creationId xmlns:p14="http://schemas.microsoft.com/office/powerpoint/2010/main" val="3301309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xfrm>
            <a:off x="685800" y="228600"/>
            <a:ext cx="8001000" cy="1143000"/>
          </a:xfrm>
        </p:spPr>
        <p:txBody>
          <a:bodyPr/>
          <a:lstStyle/>
          <a:p>
            <a:pPr>
              <a:defRPr/>
            </a:pPr>
            <a:r>
              <a:rPr lang="en-US" b="1" dirty="0" smtClean="0"/>
              <a:t>Findings</a:t>
            </a:r>
            <a:r>
              <a:rPr lang="en-US" sz="3600" b="1" dirty="0"/>
              <a:t/>
            </a:r>
            <a:br>
              <a:rPr lang="en-US" sz="3600" b="1" dirty="0"/>
            </a:br>
            <a:endParaRPr lang="en-US" sz="2000" b="1" dirty="0" smtClean="0">
              <a:latin typeface="+mn-lt"/>
              <a:cs typeface="Times New Roman" pitchFamily="18" charset="0"/>
            </a:endParaRPr>
          </a:p>
        </p:txBody>
      </p:sp>
      <p:sp>
        <p:nvSpPr>
          <p:cNvPr id="21506" name="Slide Number Placeholder 4"/>
          <p:cNvSpPr>
            <a:spLocks noGrp="1"/>
          </p:cNvSpPr>
          <p:nvPr>
            <p:ph type="sldNum" sz="quarter" idx="12"/>
          </p:nvPr>
        </p:nvSpPr>
        <p:spPr/>
        <p:txBody>
          <a:bodyPr/>
          <a:lstStyle/>
          <a:p>
            <a:pPr fontAlgn="base">
              <a:spcBef>
                <a:spcPct val="0"/>
              </a:spcBef>
              <a:spcAft>
                <a:spcPct val="0"/>
              </a:spcAft>
              <a:defRPr/>
            </a:pPr>
            <a:fld id="{8FA36335-4A74-457E-9C7A-0540FDE1192A}" type="slidenum">
              <a:rPr lang="en-US" smtClean="0"/>
              <a:pPr fontAlgn="base">
                <a:spcBef>
                  <a:spcPct val="0"/>
                </a:spcBef>
                <a:spcAft>
                  <a:spcPct val="0"/>
                </a:spcAft>
                <a:defRPr/>
              </a:pPr>
              <a:t>21</a:t>
            </a:fld>
            <a:endParaRPr lang="en-US" dirty="0" smtClean="0"/>
          </a:p>
        </p:txBody>
      </p:sp>
      <p:sp>
        <p:nvSpPr>
          <p:cNvPr id="60420" name="Content Placeholder 2"/>
          <p:cNvSpPr>
            <a:spLocks noGrp="1"/>
          </p:cNvSpPr>
          <p:nvPr>
            <p:ph idx="1"/>
          </p:nvPr>
        </p:nvSpPr>
        <p:spPr>
          <a:xfrm>
            <a:off x="381000" y="1295400"/>
            <a:ext cx="8382000" cy="4525963"/>
          </a:xfrm>
        </p:spPr>
        <p:txBody>
          <a:bodyPr>
            <a:noAutofit/>
          </a:bodyPr>
          <a:lstStyle/>
          <a:p>
            <a:pPr>
              <a:spcBef>
                <a:spcPts val="0"/>
              </a:spcBef>
            </a:pPr>
            <a:r>
              <a:rPr lang="en-US" dirty="0" smtClean="0"/>
              <a:t>Soft </a:t>
            </a:r>
            <a:r>
              <a:rPr lang="en-US" dirty="0"/>
              <a:t>Power </a:t>
            </a:r>
            <a:r>
              <a:rPr lang="en-US" dirty="0" smtClean="0"/>
              <a:t>Engineering® resulted in success</a:t>
            </a:r>
            <a:endParaRPr lang="en-US" dirty="0"/>
          </a:p>
          <a:p>
            <a:pPr lvl="1">
              <a:spcBef>
                <a:spcPts val="0"/>
              </a:spcBef>
            </a:pPr>
            <a:r>
              <a:rPr lang="en-US" sz="2000" dirty="0" smtClean="0"/>
              <a:t>CREW:  Effectively defined engagement</a:t>
            </a:r>
          </a:p>
          <a:p>
            <a:pPr lvl="1">
              <a:spcBef>
                <a:spcPts val="0"/>
              </a:spcBef>
            </a:pPr>
            <a:r>
              <a:rPr lang="en-US" sz="2000" dirty="0" smtClean="0"/>
              <a:t>PRIME:  Produced situational awareness and positive outcomes</a:t>
            </a:r>
          </a:p>
          <a:p>
            <a:pPr lvl="1">
              <a:spcBef>
                <a:spcPts val="0"/>
              </a:spcBef>
            </a:pPr>
            <a:r>
              <a:rPr lang="en-US" sz="2000" dirty="0" smtClean="0"/>
              <a:t>Family &amp; custom makes Pakistan communities highly productive &amp; powerful influencers</a:t>
            </a:r>
          </a:p>
          <a:p>
            <a:pPr lvl="1">
              <a:spcBef>
                <a:spcPts val="0"/>
              </a:spcBef>
            </a:pPr>
            <a:r>
              <a:rPr lang="en-US" sz="2000" dirty="0" smtClean="0"/>
              <a:t>Won the support of critics and detractors</a:t>
            </a:r>
          </a:p>
          <a:p>
            <a:pPr>
              <a:spcBef>
                <a:spcPts val="0"/>
              </a:spcBef>
            </a:pPr>
            <a:r>
              <a:rPr lang="en-US" dirty="0" smtClean="0"/>
              <a:t>The Kerry – Lugar Bill (KLB): Pakistan views are mixed</a:t>
            </a:r>
            <a:endParaRPr lang="en-US" sz="2000" dirty="0" smtClean="0"/>
          </a:p>
          <a:p>
            <a:pPr lvl="1">
              <a:spcBef>
                <a:spcPts val="0"/>
              </a:spcBef>
            </a:pPr>
            <a:r>
              <a:rPr lang="en-US" sz="2000" dirty="0" smtClean="0"/>
              <a:t>Sovereignty issues and conditional provisions</a:t>
            </a:r>
          </a:p>
          <a:p>
            <a:pPr lvl="1">
              <a:spcBef>
                <a:spcPts val="0"/>
              </a:spcBef>
            </a:pPr>
            <a:r>
              <a:rPr lang="en-US" sz="2000" dirty="0" smtClean="0"/>
              <a:t>Perception that Pakistani communities are not engaged</a:t>
            </a:r>
          </a:p>
          <a:p>
            <a:pPr lvl="1">
              <a:spcBef>
                <a:spcPts val="0"/>
              </a:spcBef>
            </a:pPr>
            <a:r>
              <a:rPr lang="en-US" sz="2000" dirty="0" smtClean="0"/>
              <a:t>Creating potential rift between Army and CIV government</a:t>
            </a:r>
            <a:endParaRPr lang="en-US" sz="2000" dirty="0"/>
          </a:p>
          <a:p>
            <a:pPr>
              <a:spcBef>
                <a:spcPts val="0"/>
              </a:spcBef>
            </a:pPr>
            <a:r>
              <a:rPr lang="en-US" dirty="0" smtClean="0"/>
              <a:t>What Soft Power Engineering® can do</a:t>
            </a:r>
          </a:p>
          <a:p>
            <a:pPr lvl="1">
              <a:spcBef>
                <a:spcPts val="0"/>
              </a:spcBef>
            </a:pPr>
            <a:r>
              <a:rPr lang="en-US" sz="2000" dirty="0" smtClean="0"/>
              <a:t>Create impactful public – private partnerships</a:t>
            </a:r>
          </a:p>
          <a:p>
            <a:pPr lvl="1">
              <a:spcBef>
                <a:spcPts val="0"/>
              </a:spcBef>
            </a:pPr>
            <a:r>
              <a:rPr lang="en-US" sz="2000" dirty="0" smtClean="0"/>
              <a:t>Allow the  Pakistan people/communities a voice to be heard</a:t>
            </a:r>
          </a:p>
          <a:p>
            <a:pPr lvl="1">
              <a:spcBef>
                <a:spcPts val="0"/>
              </a:spcBef>
            </a:pPr>
            <a:r>
              <a:rPr lang="en-US" sz="2000" dirty="0" smtClean="0"/>
              <a:t>Increase community support and stability</a:t>
            </a:r>
          </a:p>
          <a:p>
            <a:pPr lvl="1">
              <a:spcBef>
                <a:spcPts val="0"/>
              </a:spcBef>
            </a:pPr>
            <a:r>
              <a:rPr lang="en-US" sz="2000" dirty="0" smtClean="0"/>
              <a:t>Address political and operational engagement challenges</a:t>
            </a:r>
          </a:p>
          <a:p>
            <a:pPr lvl="1">
              <a:spcBef>
                <a:spcPts val="0"/>
              </a:spcBef>
            </a:pPr>
            <a:r>
              <a:rPr lang="en-US" sz="2000" dirty="0" smtClean="0"/>
              <a:t>Affect mutually acceptable modifications to KLB</a:t>
            </a:r>
          </a:p>
        </p:txBody>
      </p:sp>
    </p:spTree>
    <p:extLst>
      <p:ext uri="{BB962C8B-B14F-4D97-AF65-F5344CB8AC3E}">
        <p14:creationId xmlns:p14="http://schemas.microsoft.com/office/powerpoint/2010/main" val="10337586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xfrm>
            <a:off x="685800" y="228600"/>
            <a:ext cx="8001000" cy="1143000"/>
          </a:xfrm>
        </p:spPr>
        <p:txBody>
          <a:bodyPr/>
          <a:lstStyle/>
          <a:p>
            <a:pPr>
              <a:defRPr/>
            </a:pPr>
            <a:r>
              <a:rPr lang="en-US" b="1" dirty="0" smtClean="0"/>
              <a:t>Findings – SPS Experience</a:t>
            </a:r>
            <a:r>
              <a:rPr lang="en-US" sz="3600" b="1" dirty="0"/>
              <a:t/>
            </a:r>
            <a:br>
              <a:rPr lang="en-US" sz="3600" b="1" dirty="0"/>
            </a:br>
            <a:endParaRPr lang="en-US" sz="2000" b="1" dirty="0" smtClean="0">
              <a:latin typeface="+mn-lt"/>
              <a:cs typeface="Times New Roman" pitchFamily="18" charset="0"/>
            </a:endParaRPr>
          </a:p>
        </p:txBody>
      </p:sp>
      <p:sp>
        <p:nvSpPr>
          <p:cNvPr id="21506" name="Slide Number Placeholder 4"/>
          <p:cNvSpPr>
            <a:spLocks noGrp="1"/>
          </p:cNvSpPr>
          <p:nvPr>
            <p:ph type="sldNum" sz="quarter" idx="12"/>
          </p:nvPr>
        </p:nvSpPr>
        <p:spPr/>
        <p:txBody>
          <a:bodyPr/>
          <a:lstStyle/>
          <a:p>
            <a:pPr fontAlgn="base">
              <a:spcBef>
                <a:spcPct val="0"/>
              </a:spcBef>
              <a:spcAft>
                <a:spcPct val="0"/>
              </a:spcAft>
              <a:defRPr/>
            </a:pPr>
            <a:fld id="{8FA36335-4A74-457E-9C7A-0540FDE1192A}" type="slidenum">
              <a:rPr lang="en-US" smtClean="0"/>
              <a:pPr fontAlgn="base">
                <a:spcBef>
                  <a:spcPct val="0"/>
                </a:spcBef>
                <a:spcAft>
                  <a:spcPct val="0"/>
                </a:spcAft>
                <a:defRPr/>
              </a:pPr>
              <a:t>22</a:t>
            </a:fld>
            <a:endParaRPr lang="en-US" dirty="0" smtClean="0"/>
          </a:p>
        </p:txBody>
      </p:sp>
      <p:sp>
        <p:nvSpPr>
          <p:cNvPr id="60420" name="Content Placeholder 2"/>
          <p:cNvSpPr>
            <a:spLocks noGrp="1"/>
          </p:cNvSpPr>
          <p:nvPr>
            <p:ph idx="1"/>
          </p:nvPr>
        </p:nvSpPr>
        <p:spPr>
          <a:xfrm>
            <a:off x="381000" y="1371600"/>
            <a:ext cx="8382000" cy="4525963"/>
          </a:xfrm>
        </p:spPr>
        <p:txBody>
          <a:bodyPr>
            <a:noAutofit/>
          </a:bodyPr>
          <a:lstStyle/>
          <a:p>
            <a:pPr>
              <a:spcBef>
                <a:spcPts val="0"/>
              </a:spcBef>
            </a:pPr>
            <a:r>
              <a:rPr lang="en-US" dirty="0" smtClean="0"/>
              <a:t>Cultural immersion &amp; fact finding produced mutual understanding</a:t>
            </a:r>
          </a:p>
          <a:p>
            <a:pPr>
              <a:spcBef>
                <a:spcPts val="0"/>
              </a:spcBef>
            </a:pPr>
            <a:r>
              <a:rPr lang="en-US" dirty="0" smtClean="0"/>
              <a:t>Trust earned in communities opened access to stakeholder leadership and exclusive venues</a:t>
            </a:r>
          </a:p>
          <a:p>
            <a:pPr lvl="1">
              <a:spcBef>
                <a:spcPts val="0"/>
              </a:spcBef>
            </a:pPr>
            <a:r>
              <a:rPr lang="en-US" sz="2200" dirty="0" smtClean="0"/>
              <a:t>Senior levels of Pakistan government </a:t>
            </a:r>
          </a:p>
          <a:p>
            <a:pPr lvl="1">
              <a:spcBef>
                <a:spcPts val="0"/>
              </a:spcBef>
            </a:pPr>
            <a:r>
              <a:rPr lang="en-US" sz="2200" dirty="0" smtClean="0"/>
              <a:t>National level industry, academia, community, &amp; religious leaders</a:t>
            </a:r>
          </a:p>
          <a:p>
            <a:pPr lvl="1">
              <a:spcBef>
                <a:spcPts val="0"/>
              </a:spcBef>
            </a:pPr>
            <a:r>
              <a:rPr lang="en-US" sz="2200" dirty="0" smtClean="0"/>
              <a:t>Political leaders (Parliament and PM of Independent Kashmir)</a:t>
            </a:r>
          </a:p>
          <a:p>
            <a:pPr lvl="1">
              <a:spcBef>
                <a:spcPts val="0"/>
              </a:spcBef>
            </a:pPr>
            <a:r>
              <a:rPr lang="en-US" sz="2200" dirty="0" smtClean="0"/>
              <a:t>National TV and radio broadcasts</a:t>
            </a:r>
          </a:p>
          <a:p>
            <a:pPr lvl="1">
              <a:spcBef>
                <a:spcPts val="0"/>
              </a:spcBef>
            </a:pPr>
            <a:r>
              <a:rPr lang="en-US" sz="2200" dirty="0" smtClean="0"/>
              <a:t>Unencumbered and open discussion</a:t>
            </a:r>
          </a:p>
          <a:p>
            <a:pPr>
              <a:spcBef>
                <a:spcPts val="0"/>
              </a:spcBef>
            </a:pPr>
            <a:r>
              <a:rPr lang="en-US" dirty="0" smtClean="0"/>
              <a:t>Gained level of understanding that facilitated engagement outcomes</a:t>
            </a:r>
          </a:p>
          <a:p>
            <a:pPr>
              <a:spcBef>
                <a:spcPts val="0"/>
              </a:spcBef>
            </a:pPr>
            <a:endParaRPr lang="en-US" dirty="0" smtClean="0"/>
          </a:p>
          <a:p>
            <a:pPr>
              <a:spcBef>
                <a:spcPts val="0"/>
              </a:spcBef>
            </a:pPr>
            <a:endParaRPr lang="en-US" sz="2000" dirty="0" smtClean="0"/>
          </a:p>
        </p:txBody>
      </p:sp>
    </p:spTree>
    <p:extLst>
      <p:ext uri="{BB962C8B-B14F-4D97-AF65-F5344CB8AC3E}">
        <p14:creationId xmlns:p14="http://schemas.microsoft.com/office/powerpoint/2010/main" val="306493135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xfrm>
            <a:off x="685800" y="228600"/>
            <a:ext cx="8001000" cy="1143000"/>
          </a:xfrm>
        </p:spPr>
        <p:txBody>
          <a:bodyPr/>
          <a:lstStyle/>
          <a:p>
            <a:pPr>
              <a:defRPr/>
            </a:pPr>
            <a:r>
              <a:rPr lang="en-US" b="1" dirty="0" smtClean="0"/>
              <a:t>The Way Ahead</a:t>
            </a:r>
            <a:r>
              <a:rPr lang="en-US" sz="3600" b="1" dirty="0" smtClean="0"/>
              <a:t/>
            </a:r>
            <a:br>
              <a:rPr lang="en-US" sz="3600" b="1" dirty="0" smtClean="0"/>
            </a:br>
            <a:r>
              <a:rPr lang="en-US" sz="2400" b="1" dirty="0" smtClean="0"/>
              <a:t>Soft Power Engineering®</a:t>
            </a:r>
            <a:r>
              <a:rPr lang="en-US" sz="3600" b="1" dirty="0"/>
              <a:t/>
            </a:r>
            <a:br>
              <a:rPr lang="en-US" sz="3600" b="1" dirty="0"/>
            </a:br>
            <a:endParaRPr lang="en-US" sz="2000" b="1" dirty="0" smtClean="0">
              <a:latin typeface="+mn-lt"/>
              <a:cs typeface="Times New Roman" pitchFamily="18" charset="0"/>
            </a:endParaRPr>
          </a:p>
        </p:txBody>
      </p:sp>
      <p:sp>
        <p:nvSpPr>
          <p:cNvPr id="21506" name="Slide Number Placeholder 4"/>
          <p:cNvSpPr>
            <a:spLocks noGrp="1"/>
          </p:cNvSpPr>
          <p:nvPr>
            <p:ph type="sldNum" sz="quarter" idx="12"/>
          </p:nvPr>
        </p:nvSpPr>
        <p:spPr/>
        <p:txBody>
          <a:bodyPr/>
          <a:lstStyle/>
          <a:p>
            <a:pPr fontAlgn="base">
              <a:spcBef>
                <a:spcPct val="0"/>
              </a:spcBef>
              <a:spcAft>
                <a:spcPct val="0"/>
              </a:spcAft>
              <a:defRPr/>
            </a:pPr>
            <a:fld id="{8FA36335-4A74-457E-9C7A-0540FDE1192A}" type="slidenum">
              <a:rPr lang="en-US" smtClean="0"/>
              <a:pPr fontAlgn="base">
                <a:spcBef>
                  <a:spcPct val="0"/>
                </a:spcBef>
                <a:spcAft>
                  <a:spcPct val="0"/>
                </a:spcAft>
                <a:defRPr/>
              </a:pPr>
              <a:t>23</a:t>
            </a:fld>
            <a:endParaRPr lang="en-US" dirty="0" smtClean="0"/>
          </a:p>
        </p:txBody>
      </p:sp>
      <p:sp>
        <p:nvSpPr>
          <p:cNvPr id="60420" name="Content Placeholder 2"/>
          <p:cNvSpPr>
            <a:spLocks noGrp="1"/>
          </p:cNvSpPr>
          <p:nvPr>
            <p:ph idx="1"/>
          </p:nvPr>
        </p:nvSpPr>
        <p:spPr>
          <a:xfrm>
            <a:off x="381000" y="1371600"/>
            <a:ext cx="8382000" cy="4525963"/>
          </a:xfrm>
        </p:spPr>
        <p:txBody>
          <a:bodyPr>
            <a:noAutofit/>
          </a:bodyPr>
          <a:lstStyle/>
          <a:p>
            <a:pPr>
              <a:spcBef>
                <a:spcPts val="0"/>
              </a:spcBef>
            </a:pPr>
            <a:r>
              <a:rPr lang="en-US" dirty="0"/>
              <a:t>Keep the momentum: </a:t>
            </a:r>
            <a:r>
              <a:rPr lang="en-US" dirty="0" smtClean="0"/>
              <a:t>Continue with Soft </a:t>
            </a:r>
            <a:r>
              <a:rPr lang="en-US" dirty="0"/>
              <a:t>Power </a:t>
            </a:r>
            <a:r>
              <a:rPr lang="en-US" dirty="0" smtClean="0"/>
              <a:t>Engineering®</a:t>
            </a:r>
            <a:endParaRPr lang="en-US" dirty="0"/>
          </a:p>
          <a:p>
            <a:pPr lvl="1">
              <a:spcBef>
                <a:spcPts val="0"/>
              </a:spcBef>
            </a:pPr>
            <a:r>
              <a:rPr lang="en-US" sz="2000" dirty="0" smtClean="0"/>
              <a:t>PRIME:  Situational awareness and positive outcomes</a:t>
            </a:r>
          </a:p>
          <a:p>
            <a:pPr lvl="1">
              <a:spcBef>
                <a:spcPts val="0"/>
              </a:spcBef>
            </a:pPr>
            <a:r>
              <a:rPr lang="en-US" sz="2000" dirty="0" smtClean="0"/>
              <a:t>Public-private partnerships</a:t>
            </a:r>
          </a:p>
          <a:p>
            <a:pPr lvl="1">
              <a:spcBef>
                <a:spcPts val="0"/>
              </a:spcBef>
            </a:pPr>
            <a:r>
              <a:rPr lang="en-US" sz="2000" dirty="0" smtClean="0"/>
              <a:t>“Win over” critics and detractors</a:t>
            </a:r>
          </a:p>
          <a:p>
            <a:pPr lvl="1">
              <a:spcBef>
                <a:spcPts val="0"/>
              </a:spcBef>
            </a:pPr>
            <a:r>
              <a:rPr lang="en-US" sz="2000" dirty="0" smtClean="0"/>
              <a:t>Provide measures for strategy and monitoring reports </a:t>
            </a:r>
          </a:p>
          <a:p>
            <a:pPr>
              <a:spcBef>
                <a:spcPts val="0"/>
              </a:spcBef>
            </a:pPr>
            <a:r>
              <a:rPr lang="en-US" dirty="0" smtClean="0"/>
              <a:t>Promote intent of </a:t>
            </a:r>
            <a:r>
              <a:rPr lang="en-US" dirty="0"/>
              <a:t>the </a:t>
            </a:r>
            <a:r>
              <a:rPr lang="en-US" dirty="0" smtClean="0"/>
              <a:t>Kerry – Lugar Bill (KLB</a:t>
            </a:r>
            <a:r>
              <a:rPr lang="en-US" sz="2000" dirty="0" smtClean="0"/>
              <a:t>)</a:t>
            </a:r>
          </a:p>
          <a:p>
            <a:pPr lvl="1">
              <a:spcBef>
                <a:spcPts val="0"/>
              </a:spcBef>
            </a:pPr>
            <a:r>
              <a:rPr lang="en-US" sz="2000" dirty="0" smtClean="0"/>
              <a:t>Strengthen </a:t>
            </a:r>
            <a:r>
              <a:rPr lang="en-US" sz="2000" dirty="0"/>
              <a:t>the long-term </a:t>
            </a:r>
            <a:r>
              <a:rPr lang="en-US" sz="2000" dirty="0" smtClean="0"/>
              <a:t>people-to-people relationship by investing directly </a:t>
            </a:r>
            <a:r>
              <a:rPr lang="en-US" sz="2000" dirty="0"/>
              <a:t>in the needs of the Pakistani </a:t>
            </a:r>
            <a:r>
              <a:rPr lang="en-US" sz="2000" dirty="0" smtClean="0"/>
              <a:t>people</a:t>
            </a:r>
          </a:p>
          <a:p>
            <a:pPr lvl="1">
              <a:spcBef>
                <a:spcPts val="0"/>
              </a:spcBef>
            </a:pPr>
            <a:r>
              <a:rPr lang="en-US" sz="2000" dirty="0" smtClean="0"/>
              <a:t>Forge </a:t>
            </a:r>
            <a:r>
              <a:rPr lang="en-US" sz="2000" dirty="0"/>
              <a:t>a closer </a:t>
            </a:r>
            <a:r>
              <a:rPr lang="en-US" sz="2000" dirty="0" smtClean="0"/>
              <a:t>collaborative relationship </a:t>
            </a:r>
            <a:r>
              <a:rPr lang="en-US" sz="2000" dirty="0"/>
              <a:t>between </a:t>
            </a:r>
            <a:r>
              <a:rPr lang="en-US" sz="2000" dirty="0" smtClean="0"/>
              <a:t> USA and Pakistan</a:t>
            </a:r>
            <a:endParaRPr lang="en-US" sz="2000" dirty="0"/>
          </a:p>
          <a:p>
            <a:pPr>
              <a:spcBef>
                <a:spcPts val="0"/>
              </a:spcBef>
            </a:pPr>
            <a:r>
              <a:rPr lang="en-US" dirty="0" smtClean="0"/>
              <a:t>Leverage this experience to advance KLB provisions</a:t>
            </a:r>
          </a:p>
          <a:p>
            <a:pPr lvl="1">
              <a:spcBef>
                <a:spcPts val="0"/>
              </a:spcBef>
            </a:pPr>
            <a:r>
              <a:rPr lang="en-US" sz="2000" dirty="0" smtClean="0"/>
              <a:t>Economic assistance</a:t>
            </a:r>
          </a:p>
          <a:p>
            <a:pPr lvl="1">
              <a:spcBef>
                <a:spcPts val="0"/>
              </a:spcBef>
            </a:pPr>
            <a:r>
              <a:rPr lang="en-US" sz="2000" dirty="0" smtClean="0"/>
              <a:t>Security Assistance</a:t>
            </a:r>
          </a:p>
          <a:p>
            <a:pPr lvl="1">
              <a:spcBef>
                <a:spcPts val="0"/>
              </a:spcBef>
            </a:pPr>
            <a:r>
              <a:rPr lang="en-US" sz="2000" dirty="0" smtClean="0"/>
              <a:t>Accounting and monitoring</a:t>
            </a:r>
          </a:p>
          <a:p>
            <a:pPr>
              <a:spcBef>
                <a:spcPts val="0"/>
              </a:spcBef>
            </a:pPr>
            <a:r>
              <a:rPr lang="en-US" dirty="0" smtClean="0"/>
              <a:t>Engage SPS under </a:t>
            </a:r>
            <a:r>
              <a:rPr lang="en-US" smtClean="0"/>
              <a:t>contract  </a:t>
            </a:r>
            <a:endParaRPr lang="en-US" dirty="0" smtClean="0"/>
          </a:p>
          <a:p>
            <a:pPr lvl="1">
              <a:spcBef>
                <a:spcPts val="0"/>
              </a:spcBef>
            </a:pPr>
            <a:r>
              <a:rPr lang="en-US" sz="2000" dirty="0" smtClean="0"/>
              <a:t>Employ Soft Power Engineering® as a collaborative strategy</a:t>
            </a:r>
          </a:p>
          <a:p>
            <a:pPr>
              <a:spcBef>
                <a:spcPts val="0"/>
              </a:spcBef>
            </a:pPr>
            <a:endParaRPr lang="en-US" sz="2000" dirty="0" smtClean="0"/>
          </a:p>
        </p:txBody>
      </p:sp>
    </p:spTree>
    <p:extLst>
      <p:ext uri="{BB962C8B-B14F-4D97-AF65-F5344CB8AC3E}">
        <p14:creationId xmlns:p14="http://schemas.microsoft.com/office/powerpoint/2010/main" val="357816691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ln>
            <a:noFill/>
          </a:ln>
          <a:effectLst>
            <a:glow rad="228600">
              <a:schemeClr val="bg1">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Footer Placeholder 3"/>
          <p:cNvSpPr>
            <a:spLocks noGrp="1"/>
          </p:cNvSpPr>
          <p:nvPr>
            <p:ph type="ftr" sz="quarter" idx="11"/>
          </p:nvPr>
        </p:nvSpPr>
        <p:spPr/>
        <p:txBody>
          <a:bodyPr/>
          <a:lstStyle/>
          <a:p>
            <a:r>
              <a:rPr lang="en-US" dirty="0" smtClean="0"/>
              <a:t>SPS Proprietary</a:t>
            </a:r>
            <a:endParaRPr lang="en-US" dirty="0"/>
          </a:p>
        </p:txBody>
      </p:sp>
      <p:sp>
        <p:nvSpPr>
          <p:cNvPr id="5" name="Slide Number Placeholder 4"/>
          <p:cNvSpPr>
            <a:spLocks noGrp="1"/>
          </p:cNvSpPr>
          <p:nvPr>
            <p:ph type="sldNum" sz="quarter" idx="12"/>
          </p:nvPr>
        </p:nvSpPr>
        <p:spPr/>
        <p:txBody>
          <a:bodyPr/>
          <a:lstStyle/>
          <a:p>
            <a:fld id="{47FFE90E-7EEA-44A5-AB16-9E5790874D77}" type="slidenum">
              <a:rPr lang="en-US" smtClean="0"/>
              <a:t>24</a:t>
            </a:fld>
            <a:endParaRPr lang="en-US" dirty="0"/>
          </a:p>
        </p:txBody>
      </p:sp>
      <p:sp>
        <p:nvSpPr>
          <p:cNvPr id="2" name="TextBox 1"/>
          <p:cNvSpPr txBox="1"/>
          <p:nvPr/>
        </p:nvSpPr>
        <p:spPr>
          <a:xfrm>
            <a:off x="685799" y="1524000"/>
            <a:ext cx="7772400" cy="2862322"/>
          </a:xfrm>
          <a:prstGeom prst="rect">
            <a:avLst/>
          </a:prstGeom>
          <a:noFill/>
        </p:spPr>
        <p:txBody>
          <a:bodyPr wrap="square" rtlCol="0">
            <a:spAutoFit/>
          </a:bodyPr>
          <a:lstStyle/>
          <a:p>
            <a:pPr algn="ctr"/>
            <a:r>
              <a:rPr lang="en-US" sz="5400" b="1" dirty="0" smtClean="0"/>
              <a:t>Back Up Slides</a:t>
            </a:r>
          </a:p>
          <a:p>
            <a:pPr algn="ctr"/>
            <a:endParaRPr lang="en-US" sz="5400" b="1" dirty="0"/>
          </a:p>
          <a:p>
            <a:pPr marL="2171700" indent="-342900">
              <a:buFontTx/>
              <a:buChar char="-"/>
            </a:pPr>
            <a:r>
              <a:rPr lang="en-US" sz="2400" b="1" dirty="0" smtClean="0"/>
              <a:t>Pol-Mil Topics and Issues</a:t>
            </a:r>
          </a:p>
          <a:p>
            <a:pPr marL="2171700" indent="-342900">
              <a:buFontTx/>
              <a:buChar char="-"/>
            </a:pPr>
            <a:r>
              <a:rPr lang="en-US" sz="2400" b="1" dirty="0" smtClean="0"/>
              <a:t>Summary of Outcomes</a:t>
            </a:r>
          </a:p>
          <a:p>
            <a:pPr marL="2171700" indent="-342900">
              <a:buFontTx/>
              <a:buChar char="-"/>
            </a:pPr>
            <a:r>
              <a:rPr lang="en-US" sz="2400" b="1" dirty="0" smtClean="0"/>
              <a:t>Contacts Made (People and Places)</a:t>
            </a:r>
            <a:endParaRPr lang="en-US" sz="2400" b="1" dirty="0"/>
          </a:p>
        </p:txBody>
      </p:sp>
    </p:spTree>
    <p:extLst>
      <p:ext uri="{BB962C8B-B14F-4D97-AF65-F5344CB8AC3E}">
        <p14:creationId xmlns:p14="http://schemas.microsoft.com/office/powerpoint/2010/main" val="306223841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smtClean="0"/>
              <a:t>SPS Proprietary</a:t>
            </a:r>
            <a:endParaRPr lang="en-US" dirty="0"/>
          </a:p>
        </p:txBody>
      </p:sp>
      <p:sp>
        <p:nvSpPr>
          <p:cNvPr id="5" name="Slide Number Placeholder 4"/>
          <p:cNvSpPr>
            <a:spLocks noGrp="1"/>
          </p:cNvSpPr>
          <p:nvPr>
            <p:ph type="sldNum" sz="quarter" idx="12"/>
          </p:nvPr>
        </p:nvSpPr>
        <p:spPr/>
        <p:txBody>
          <a:bodyPr/>
          <a:lstStyle/>
          <a:p>
            <a:fld id="{47FFE90E-7EEA-44A5-AB16-9E5790874D77}" type="slidenum">
              <a:rPr lang="en-US" smtClean="0"/>
              <a:t>25</a:t>
            </a:fld>
            <a:endParaRPr lang="en-US" dirty="0"/>
          </a:p>
        </p:txBody>
      </p:sp>
      <p:sp>
        <p:nvSpPr>
          <p:cNvPr id="2" name="TextBox 1"/>
          <p:cNvSpPr txBox="1"/>
          <p:nvPr/>
        </p:nvSpPr>
        <p:spPr>
          <a:xfrm>
            <a:off x="685799" y="2667000"/>
            <a:ext cx="7772400" cy="923330"/>
          </a:xfrm>
          <a:prstGeom prst="rect">
            <a:avLst/>
          </a:prstGeom>
          <a:noFill/>
        </p:spPr>
        <p:txBody>
          <a:bodyPr wrap="square" rtlCol="0">
            <a:spAutoFit/>
          </a:bodyPr>
          <a:lstStyle/>
          <a:p>
            <a:pPr algn="ctr"/>
            <a:r>
              <a:rPr lang="en-US" sz="5400" b="1" dirty="0" smtClean="0"/>
              <a:t>Pol-Mil Topics and Issues</a:t>
            </a:r>
            <a:endParaRPr lang="en-US" sz="5400" b="1" dirty="0"/>
          </a:p>
        </p:txBody>
      </p:sp>
    </p:spTree>
    <p:extLst>
      <p:ext uri="{BB962C8B-B14F-4D97-AF65-F5344CB8AC3E}">
        <p14:creationId xmlns:p14="http://schemas.microsoft.com/office/powerpoint/2010/main" val="23983896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Rectangle 3"/>
          <p:cNvSpPr>
            <a:spLocks noGrp="1"/>
          </p:cNvSpPr>
          <p:nvPr>
            <p:ph type="body" idx="1"/>
          </p:nvPr>
        </p:nvSpPr>
        <p:spPr>
          <a:xfrm>
            <a:off x="381000" y="1447800"/>
            <a:ext cx="8569657" cy="4906963"/>
          </a:xfrm>
        </p:spPr>
        <p:txBody>
          <a:bodyPr/>
          <a:lstStyle/>
          <a:p>
            <a:pPr>
              <a:lnSpc>
                <a:spcPct val="90000"/>
              </a:lnSpc>
            </a:pPr>
            <a:r>
              <a:rPr lang="en-US" sz="2400" dirty="0" smtClean="0"/>
              <a:t>Islamabad-Lahore-Karachi (Discussion on Islam).  Interacted liberally engaging with religious leaders, preachers, sufis to develop better understanding of Islam and interfaith manifestations related to the present situation. Taliban model of Islam and its cross border affects on AF-PAK affairs present and future Pak-US engagement as related to religion (Islam) and the region.</a:t>
            </a:r>
          </a:p>
          <a:p>
            <a:pPr>
              <a:lnSpc>
                <a:spcPct val="90000"/>
              </a:lnSpc>
            </a:pPr>
            <a:endParaRPr lang="en-US" sz="2400" dirty="0" smtClean="0"/>
          </a:p>
          <a:p>
            <a:pPr>
              <a:lnSpc>
                <a:spcPct val="90000"/>
              </a:lnSpc>
            </a:pPr>
            <a:r>
              <a:rPr lang="en-US" sz="2400" dirty="0" smtClean="0"/>
              <a:t>Lahore (Visit Pak-India Border).  Visited Wagah Border to feel the sentiment of the civil society between Pakistan-India and  Kashmir issues.  Discussed the affects in relation to US and Afghan policy for the future.</a:t>
            </a:r>
          </a:p>
        </p:txBody>
      </p:sp>
      <p:sp>
        <p:nvSpPr>
          <p:cNvPr id="6" name="Rectangle 2"/>
          <p:cNvSpPr>
            <a:spLocks noGrp="1" noChangeArrowheads="1"/>
          </p:cNvSpPr>
          <p:nvPr>
            <p:ph type="title"/>
          </p:nvPr>
        </p:nvSpPr>
        <p:spPr>
          <a:xfrm>
            <a:off x="762000" y="0"/>
            <a:ext cx="8367486" cy="1143000"/>
          </a:xfrm>
        </p:spPr>
        <p:txBody>
          <a:bodyPr/>
          <a:lstStyle/>
          <a:p>
            <a:pPr eaLnBrk="1" hangingPunct="1"/>
            <a:r>
              <a:rPr lang="en-US" b="1" dirty="0" smtClean="0"/>
              <a:t>Pol-Mil Topics and Issues</a:t>
            </a:r>
            <a:r>
              <a:rPr lang="en-US" b="1" dirty="0"/>
              <a:t/>
            </a:r>
            <a:br>
              <a:rPr lang="en-US" b="1" dirty="0"/>
            </a:br>
            <a:r>
              <a:rPr lang="en-US" sz="2800" b="1" dirty="0" smtClean="0"/>
              <a:t>Islam and Kashmir Discussions</a:t>
            </a:r>
            <a:endParaRPr lang="en-US" b="1" dirty="0" smtClean="0">
              <a:latin typeface="+mn-lt"/>
              <a:cs typeface="Times New Roman" pitchFamily="18" charset="0"/>
            </a:endParaRPr>
          </a:p>
        </p:txBody>
      </p:sp>
    </p:spTree>
    <p:extLst>
      <p:ext uri="{BB962C8B-B14F-4D97-AF65-F5344CB8AC3E}">
        <p14:creationId xmlns:p14="http://schemas.microsoft.com/office/powerpoint/2010/main" val="417499284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xfrm>
            <a:off x="838200" y="0"/>
            <a:ext cx="8305800" cy="1143000"/>
          </a:xfrm>
        </p:spPr>
        <p:txBody>
          <a:bodyPr/>
          <a:lstStyle/>
          <a:p>
            <a:r>
              <a:rPr lang="en-US" b="1" dirty="0"/>
              <a:t>Pol-Mil </a:t>
            </a:r>
            <a:r>
              <a:rPr lang="en-US" b="1" dirty="0" smtClean="0"/>
              <a:t>Topics and Issues</a:t>
            </a:r>
            <a:r>
              <a:rPr lang="en-US" b="1" dirty="0"/>
              <a:t/>
            </a:r>
            <a:br>
              <a:rPr lang="en-US" b="1" dirty="0"/>
            </a:br>
            <a:r>
              <a:rPr lang="en-US" sz="2800" b="1" dirty="0" smtClean="0"/>
              <a:t>Pakistan Afghanistan Strategy</a:t>
            </a:r>
            <a:endParaRPr lang="en-US" b="1" dirty="0" smtClean="0">
              <a:latin typeface="+mn-lt"/>
              <a:cs typeface="Times New Roman" pitchFamily="18" charset="0"/>
            </a:endParaRPr>
          </a:p>
        </p:txBody>
      </p:sp>
      <p:sp>
        <p:nvSpPr>
          <p:cNvPr id="21506" name="Slide Number Placeholder 4"/>
          <p:cNvSpPr>
            <a:spLocks noGrp="1"/>
          </p:cNvSpPr>
          <p:nvPr>
            <p:ph type="sldNum" sz="quarter" idx="12"/>
          </p:nvPr>
        </p:nvSpPr>
        <p:spPr>
          <a:noFill/>
        </p:spPr>
        <p:txBody>
          <a:bodyPr/>
          <a:lstStyle/>
          <a:p>
            <a:pPr fontAlgn="base">
              <a:spcBef>
                <a:spcPct val="0"/>
              </a:spcBef>
              <a:spcAft>
                <a:spcPct val="0"/>
              </a:spcAft>
            </a:pPr>
            <a:fld id="{CE793D2A-756C-44D4-B674-FE0C2F0CFED1}" type="slidenum">
              <a:rPr lang="en-US" smtClean="0"/>
              <a:pPr fontAlgn="base">
                <a:spcBef>
                  <a:spcPct val="0"/>
                </a:spcBef>
                <a:spcAft>
                  <a:spcPct val="0"/>
                </a:spcAft>
              </a:pPr>
              <a:t>27</a:t>
            </a:fld>
            <a:endParaRPr lang="en-US" dirty="0" smtClean="0"/>
          </a:p>
        </p:txBody>
      </p:sp>
      <p:sp>
        <p:nvSpPr>
          <p:cNvPr id="6" name="Content Placeholder 2"/>
          <p:cNvSpPr>
            <a:spLocks noGrp="1"/>
          </p:cNvSpPr>
          <p:nvPr>
            <p:ph idx="1"/>
          </p:nvPr>
        </p:nvSpPr>
        <p:spPr>
          <a:xfrm>
            <a:off x="152400" y="1371600"/>
            <a:ext cx="8229600" cy="4525963"/>
          </a:xfrm>
        </p:spPr>
        <p:txBody>
          <a:bodyPr/>
          <a:lstStyle/>
          <a:p>
            <a:pPr lvl="1">
              <a:buFont typeface="Arial" pitchFamily="34" charset="0"/>
              <a:buChar char="•"/>
            </a:pPr>
            <a:r>
              <a:rPr lang="en-US" sz="2400" dirty="0" smtClean="0"/>
              <a:t>Taliban is neither friend or foe – they are a reality</a:t>
            </a:r>
          </a:p>
          <a:p>
            <a:pPr lvl="1">
              <a:buFont typeface="Arial" pitchFamily="34" charset="0"/>
              <a:buChar char="•"/>
            </a:pPr>
            <a:r>
              <a:rPr lang="en-US" sz="2400" dirty="0" smtClean="0"/>
              <a:t>Do not engage sectors of Afghan society, engage the issues</a:t>
            </a:r>
          </a:p>
          <a:p>
            <a:pPr lvl="1">
              <a:buFont typeface="Arial" pitchFamily="34" charset="0"/>
              <a:buChar char="•"/>
            </a:pPr>
            <a:r>
              <a:rPr lang="en-US" sz="2400" dirty="0" smtClean="0"/>
              <a:t>Address issues that win the hearts and minds (affecting PRIME™)</a:t>
            </a:r>
          </a:p>
          <a:p>
            <a:pPr lvl="1">
              <a:buFont typeface="Arial" pitchFamily="34" charset="0"/>
              <a:buChar char="•"/>
            </a:pPr>
            <a:r>
              <a:rPr lang="en-US" sz="2400" dirty="0" smtClean="0"/>
              <a:t>Do not disrupt livelihood</a:t>
            </a:r>
          </a:p>
          <a:p>
            <a:pPr lvl="1">
              <a:buFont typeface="Arial" pitchFamily="34" charset="0"/>
              <a:buChar char="•"/>
            </a:pPr>
            <a:r>
              <a:rPr lang="en-US" sz="2400" dirty="0" smtClean="0"/>
              <a:t>Focus on collaborative and cooperative capacity building</a:t>
            </a:r>
          </a:p>
          <a:p>
            <a:pPr lvl="2"/>
            <a:r>
              <a:rPr lang="en-US" sz="2400" dirty="0" smtClean="0"/>
              <a:t>Aid agencies come &amp; go – trust issues tend to develop</a:t>
            </a:r>
          </a:p>
          <a:p>
            <a:pPr lvl="1">
              <a:buFont typeface="Arial" pitchFamily="34" charset="0"/>
              <a:buChar char="•"/>
            </a:pPr>
            <a:endParaRPr lang="en-US" b="1" dirty="0"/>
          </a:p>
        </p:txBody>
      </p:sp>
    </p:spTree>
    <p:extLst>
      <p:ext uri="{BB962C8B-B14F-4D97-AF65-F5344CB8AC3E}">
        <p14:creationId xmlns:p14="http://schemas.microsoft.com/office/powerpoint/2010/main" val="60769916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Rectangle 3"/>
          <p:cNvSpPr>
            <a:spLocks noGrp="1"/>
          </p:cNvSpPr>
          <p:nvPr>
            <p:ph type="body" idx="1"/>
          </p:nvPr>
        </p:nvSpPr>
        <p:spPr>
          <a:xfrm>
            <a:off x="381000" y="1447800"/>
            <a:ext cx="8569657" cy="4906963"/>
          </a:xfrm>
        </p:spPr>
        <p:txBody>
          <a:bodyPr>
            <a:normAutofit lnSpcReduction="10000"/>
          </a:bodyPr>
          <a:lstStyle/>
          <a:p>
            <a:r>
              <a:rPr lang="en-US" dirty="0"/>
              <a:t>AF-Pak </a:t>
            </a:r>
            <a:r>
              <a:rPr lang="en-US" dirty="0" smtClean="0"/>
              <a:t>relations - </a:t>
            </a:r>
            <a:r>
              <a:rPr lang="en-US" dirty="0"/>
              <a:t>Discussed </a:t>
            </a:r>
            <a:r>
              <a:rPr lang="en-US" dirty="0" smtClean="0"/>
              <a:t>AF-Pak </a:t>
            </a:r>
            <a:r>
              <a:rPr lang="en-US" dirty="0"/>
              <a:t>current relations vis-a-vis cross border tensions, future role of US in Afghanistan. </a:t>
            </a:r>
            <a:endParaRPr lang="en-US" dirty="0" smtClean="0"/>
          </a:p>
          <a:p>
            <a:r>
              <a:rPr lang="en-US" dirty="0" smtClean="0"/>
              <a:t>Pakistan </a:t>
            </a:r>
            <a:r>
              <a:rPr lang="en-US" dirty="0"/>
              <a:t>role in the future peace process and analysis of the US exist strategy and logistics vis-a-vis Pakistan. </a:t>
            </a:r>
            <a:endParaRPr lang="en-US" dirty="0" smtClean="0"/>
          </a:p>
          <a:p>
            <a:r>
              <a:rPr lang="en-US" dirty="0" smtClean="0"/>
              <a:t>US </a:t>
            </a:r>
            <a:r>
              <a:rPr lang="en-US" dirty="0"/>
              <a:t>options to win hearts and minds and Pakistan's actions to regain US trust. </a:t>
            </a:r>
            <a:endParaRPr lang="en-US" dirty="0" smtClean="0"/>
          </a:p>
          <a:p>
            <a:r>
              <a:rPr lang="en-US" dirty="0" smtClean="0"/>
              <a:t>Effect </a:t>
            </a:r>
            <a:r>
              <a:rPr lang="en-US" dirty="0"/>
              <a:t>of </a:t>
            </a:r>
            <a:r>
              <a:rPr lang="en-US" dirty="0" smtClean="0"/>
              <a:t>Drone operations </a:t>
            </a:r>
          </a:p>
          <a:p>
            <a:r>
              <a:rPr lang="en-US" dirty="0" smtClean="0"/>
              <a:t>Counter </a:t>
            </a:r>
            <a:r>
              <a:rPr lang="en-US" dirty="0"/>
              <a:t>terrorism effects and negative media role in creating hardships between the people and government of US-Pakistan and Afghanistan- Pakistan and India. </a:t>
            </a:r>
            <a:endParaRPr lang="en-US" dirty="0" smtClean="0"/>
          </a:p>
          <a:p>
            <a:r>
              <a:rPr lang="en-US" dirty="0" smtClean="0"/>
              <a:t>Love </a:t>
            </a:r>
            <a:r>
              <a:rPr lang="en-US" dirty="0"/>
              <a:t>of the ordinary Pakistani's, retired </a:t>
            </a:r>
            <a:r>
              <a:rPr lang="en-US" dirty="0" smtClean="0"/>
              <a:t>servicemen, </a:t>
            </a:r>
            <a:r>
              <a:rPr lang="en-US" dirty="0"/>
              <a:t>and professor's of universities for US help in the last 60 years to Pakistan.</a:t>
            </a:r>
          </a:p>
          <a:p>
            <a:pPr>
              <a:lnSpc>
                <a:spcPct val="90000"/>
              </a:lnSpc>
            </a:pPr>
            <a:endParaRPr lang="en-US" sz="2400" dirty="0" smtClean="0"/>
          </a:p>
        </p:txBody>
      </p:sp>
      <p:sp>
        <p:nvSpPr>
          <p:cNvPr id="6" name="Rectangle 2"/>
          <p:cNvSpPr>
            <a:spLocks noGrp="1" noChangeArrowheads="1"/>
          </p:cNvSpPr>
          <p:nvPr>
            <p:ph type="title"/>
          </p:nvPr>
        </p:nvSpPr>
        <p:spPr>
          <a:xfrm>
            <a:off x="533400" y="0"/>
            <a:ext cx="8367486" cy="1143000"/>
          </a:xfrm>
        </p:spPr>
        <p:txBody>
          <a:bodyPr/>
          <a:lstStyle/>
          <a:p>
            <a:r>
              <a:rPr lang="en-US" b="1" dirty="0"/>
              <a:t>Pol-Mil </a:t>
            </a:r>
            <a:r>
              <a:rPr lang="en-US" b="1" dirty="0" smtClean="0"/>
              <a:t>Topics and Issues</a:t>
            </a:r>
            <a:r>
              <a:rPr lang="en-US" b="1" dirty="0"/>
              <a:t/>
            </a:r>
            <a:br>
              <a:rPr lang="en-US" b="1" dirty="0"/>
            </a:br>
            <a:r>
              <a:rPr lang="en-US" sz="2800" b="1" dirty="0" smtClean="0"/>
              <a:t>AF-PAK-US Relations – BG(ret) Effendi</a:t>
            </a:r>
            <a:endParaRPr lang="en-US" b="1" dirty="0" smtClean="0">
              <a:latin typeface="+mn-lt"/>
              <a:cs typeface="Times New Roman" pitchFamily="18" charset="0"/>
            </a:endParaRPr>
          </a:p>
        </p:txBody>
      </p:sp>
    </p:spTree>
    <p:extLst>
      <p:ext uri="{BB962C8B-B14F-4D97-AF65-F5344CB8AC3E}">
        <p14:creationId xmlns:p14="http://schemas.microsoft.com/office/powerpoint/2010/main" val="16610068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xfrm>
            <a:off x="228600" y="0"/>
            <a:ext cx="8077200" cy="1143000"/>
          </a:xfrm>
        </p:spPr>
        <p:txBody>
          <a:bodyPr/>
          <a:lstStyle/>
          <a:p>
            <a:r>
              <a:rPr lang="en-US" b="1" dirty="0"/>
              <a:t>Pol-Mil </a:t>
            </a:r>
            <a:r>
              <a:rPr lang="en-US" b="1" dirty="0" smtClean="0"/>
              <a:t>Topics and Issues</a:t>
            </a:r>
            <a:r>
              <a:rPr lang="en-US" b="1" dirty="0"/>
              <a:t/>
            </a:r>
            <a:br>
              <a:rPr lang="en-US" b="1" dirty="0"/>
            </a:br>
            <a:r>
              <a:rPr lang="en-US" sz="2400" b="1" dirty="0" smtClean="0"/>
              <a:t>November 26 Friendly Fire – BG(ret) Effendi</a:t>
            </a:r>
            <a:endParaRPr lang="en-US" sz="3200" b="1" dirty="0" smtClean="0">
              <a:latin typeface="+mn-lt"/>
              <a:cs typeface="Times New Roman" pitchFamily="18" charset="0"/>
            </a:endParaRPr>
          </a:p>
        </p:txBody>
      </p:sp>
      <p:sp>
        <p:nvSpPr>
          <p:cNvPr id="21506" name="Slide Number Placeholder 4"/>
          <p:cNvSpPr>
            <a:spLocks noGrp="1"/>
          </p:cNvSpPr>
          <p:nvPr>
            <p:ph type="sldNum" sz="quarter" idx="12"/>
          </p:nvPr>
        </p:nvSpPr>
        <p:spPr>
          <a:noFill/>
        </p:spPr>
        <p:txBody>
          <a:bodyPr/>
          <a:lstStyle/>
          <a:p>
            <a:pPr fontAlgn="base">
              <a:spcBef>
                <a:spcPct val="0"/>
              </a:spcBef>
              <a:spcAft>
                <a:spcPct val="0"/>
              </a:spcAft>
            </a:pPr>
            <a:fld id="{CE793D2A-756C-44D4-B674-FE0C2F0CFED1}" type="slidenum">
              <a:rPr lang="en-US" smtClean="0"/>
              <a:pPr fontAlgn="base">
                <a:spcBef>
                  <a:spcPct val="0"/>
                </a:spcBef>
                <a:spcAft>
                  <a:spcPct val="0"/>
                </a:spcAft>
              </a:pPr>
              <a:t>29</a:t>
            </a:fld>
            <a:endParaRPr lang="en-US" dirty="0" smtClean="0"/>
          </a:p>
        </p:txBody>
      </p:sp>
      <p:sp>
        <p:nvSpPr>
          <p:cNvPr id="6" name="Content Placeholder 2"/>
          <p:cNvSpPr>
            <a:spLocks noGrp="1"/>
          </p:cNvSpPr>
          <p:nvPr>
            <p:ph idx="1"/>
          </p:nvPr>
        </p:nvSpPr>
        <p:spPr>
          <a:xfrm>
            <a:off x="381000" y="1295400"/>
            <a:ext cx="8229600" cy="4525963"/>
          </a:xfrm>
        </p:spPr>
        <p:txBody>
          <a:bodyPr/>
          <a:lstStyle/>
          <a:p>
            <a:pPr lvl="1">
              <a:buFont typeface="Arial" pitchFamily="34" charset="0"/>
              <a:buChar char="•"/>
            </a:pPr>
            <a:r>
              <a:rPr lang="en-US" sz="2400" dirty="0" smtClean="0"/>
              <a:t>Pakistan saw no benefit from participation in investigation</a:t>
            </a:r>
          </a:p>
          <a:p>
            <a:pPr lvl="1">
              <a:buFont typeface="Arial" pitchFamily="34" charset="0"/>
              <a:buChar char="•"/>
            </a:pPr>
            <a:r>
              <a:rPr lang="en-US" sz="2400" dirty="0" smtClean="0"/>
              <a:t>Soldiers believed that they were under attack</a:t>
            </a:r>
          </a:p>
          <a:p>
            <a:pPr lvl="1">
              <a:buFont typeface="Arial" pitchFamily="34" charset="0"/>
              <a:buChar char="•"/>
            </a:pPr>
            <a:r>
              <a:rPr lang="en-US" sz="2400" dirty="0" smtClean="0"/>
              <a:t>Some believe NATO attack was deliberate</a:t>
            </a:r>
          </a:p>
          <a:p>
            <a:pPr lvl="2"/>
            <a:r>
              <a:rPr lang="en-US" dirty="0" smtClean="0"/>
              <a:t>Revenge for attack on US embassy</a:t>
            </a:r>
          </a:p>
          <a:p>
            <a:pPr lvl="2"/>
            <a:r>
              <a:rPr lang="en-US" dirty="0" smtClean="0"/>
              <a:t>Fueled trust deficit</a:t>
            </a:r>
          </a:p>
          <a:p>
            <a:pPr lvl="1">
              <a:buFont typeface="Arial" pitchFamily="34" charset="0"/>
              <a:buChar char="•"/>
            </a:pPr>
            <a:r>
              <a:rPr lang="en-US" sz="2400" dirty="0" smtClean="0"/>
              <a:t>ISI strengthening its position</a:t>
            </a:r>
          </a:p>
          <a:p>
            <a:pPr lvl="1">
              <a:buFont typeface="Arial" pitchFamily="34" charset="0"/>
              <a:buChar char="•"/>
            </a:pPr>
            <a:r>
              <a:rPr lang="en-US" sz="2400" dirty="0" smtClean="0"/>
              <a:t>Direct confrontation will not diffuse</a:t>
            </a:r>
          </a:p>
          <a:p>
            <a:pPr lvl="1">
              <a:buFont typeface="Arial" pitchFamily="34" charset="0"/>
              <a:buChar char="•"/>
            </a:pPr>
            <a:r>
              <a:rPr lang="en-US" sz="2400" dirty="0" smtClean="0"/>
              <a:t>Seen and discussed in pol-mil circles as a failure in US policy due to poor execution</a:t>
            </a:r>
            <a:endParaRPr lang="en-US" sz="2400" dirty="0"/>
          </a:p>
        </p:txBody>
      </p:sp>
    </p:spTree>
    <p:extLst>
      <p:ext uri="{BB962C8B-B14F-4D97-AF65-F5344CB8AC3E}">
        <p14:creationId xmlns:p14="http://schemas.microsoft.com/office/powerpoint/2010/main" val="20714102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Who is Soft Power Solutions?</a:t>
            </a:r>
            <a:endParaRPr lang="en-US" sz="3600" dirty="0"/>
          </a:p>
        </p:txBody>
      </p:sp>
      <p:sp>
        <p:nvSpPr>
          <p:cNvPr id="3" name="Content Placeholder 2"/>
          <p:cNvSpPr>
            <a:spLocks noGrp="1"/>
          </p:cNvSpPr>
          <p:nvPr>
            <p:ph idx="1"/>
          </p:nvPr>
        </p:nvSpPr>
        <p:spPr>
          <a:xfrm>
            <a:off x="457200" y="1371600"/>
            <a:ext cx="8229600" cy="4678363"/>
          </a:xfrm>
        </p:spPr>
        <p:txBody>
          <a:bodyPr>
            <a:normAutofit fontScale="77500" lnSpcReduction="20000"/>
          </a:bodyPr>
          <a:lstStyle/>
          <a:p>
            <a:pPr marL="0" indent="0" algn="ctr">
              <a:buNone/>
            </a:pPr>
            <a:r>
              <a:rPr lang="en-US" sz="2800" b="1" dirty="0"/>
              <a:t>Soft Power Solutions</a:t>
            </a:r>
          </a:p>
          <a:p>
            <a:pPr marL="0" indent="0" algn="ctr">
              <a:buNone/>
            </a:pPr>
            <a:r>
              <a:rPr lang="en-US" sz="2800" dirty="0" smtClean="0"/>
              <a:t>A Native Hawaiian Organization owned SBA 8a</a:t>
            </a:r>
          </a:p>
          <a:p>
            <a:pPr marL="0" indent="0" algn="ctr">
              <a:buNone/>
            </a:pPr>
            <a:endParaRPr lang="en-US" sz="2800" dirty="0"/>
          </a:p>
          <a:p>
            <a:pPr marL="0" lvl="0" indent="0" algn="ctr">
              <a:buNone/>
            </a:pPr>
            <a:r>
              <a:rPr lang="en-US" sz="2800" b="1" dirty="0" smtClean="0">
                <a:solidFill>
                  <a:prstClr val="black"/>
                </a:solidFill>
              </a:rPr>
              <a:t>Mission</a:t>
            </a:r>
            <a:endParaRPr lang="en-US" sz="2800" b="1" dirty="0">
              <a:solidFill>
                <a:prstClr val="black"/>
              </a:solidFill>
            </a:endParaRPr>
          </a:p>
          <a:p>
            <a:pPr marL="0" lvl="0" indent="0" algn="ctr">
              <a:buNone/>
            </a:pPr>
            <a:r>
              <a:rPr lang="en-US" sz="2800" dirty="0" smtClean="0">
                <a:solidFill>
                  <a:prstClr val="black"/>
                </a:solidFill>
              </a:rPr>
              <a:t>Develop Public/Private partnerships for </a:t>
            </a:r>
            <a:r>
              <a:rPr lang="en-US" sz="2800" dirty="0">
                <a:solidFill>
                  <a:prstClr val="black"/>
                </a:solidFill>
              </a:rPr>
              <a:t>government, community, and industry </a:t>
            </a:r>
            <a:r>
              <a:rPr lang="en-US" sz="2800" smtClean="0">
                <a:solidFill>
                  <a:prstClr val="black"/>
                </a:solidFill>
              </a:rPr>
              <a:t>to build capacities </a:t>
            </a:r>
            <a:r>
              <a:rPr lang="en-US" sz="2800" dirty="0">
                <a:solidFill>
                  <a:prstClr val="black"/>
                </a:solidFill>
              </a:rPr>
              <a:t>to advance our nation’s interest in the geopolitical realm of Soft </a:t>
            </a:r>
            <a:r>
              <a:rPr lang="en-US" sz="2800" dirty="0" smtClean="0">
                <a:solidFill>
                  <a:prstClr val="black"/>
                </a:solidFill>
              </a:rPr>
              <a:t>Power</a:t>
            </a:r>
            <a:r>
              <a:rPr lang="en-US" sz="2800" smtClean="0">
                <a:solidFill>
                  <a:prstClr val="black"/>
                </a:solidFill>
              </a:rPr>
              <a:t>. </a:t>
            </a:r>
            <a:endParaRPr lang="en-US" sz="2800" smtClean="0">
              <a:solidFill>
                <a:prstClr val="black"/>
              </a:solidFill>
            </a:endParaRPr>
          </a:p>
          <a:p>
            <a:pPr marL="0" lvl="0" indent="0" algn="ctr">
              <a:buNone/>
            </a:pPr>
            <a:r>
              <a:rPr lang="en-US" sz="2800" smtClean="0">
                <a:solidFill>
                  <a:prstClr val="black"/>
                </a:solidFill>
              </a:rPr>
              <a:t> </a:t>
            </a:r>
            <a:r>
              <a:rPr lang="en-US" sz="2800" dirty="0" smtClean="0">
                <a:solidFill>
                  <a:prstClr val="black"/>
                </a:solidFill>
              </a:rPr>
              <a:t>Such interests include Security Cooperation events or Disaster Response Risk Reduction (DRRR)  </a:t>
            </a:r>
          </a:p>
          <a:p>
            <a:pPr marL="0" lvl="0" indent="0" algn="ctr">
              <a:buNone/>
            </a:pPr>
            <a:endParaRPr lang="en-US" sz="2800" b="1" dirty="0" smtClean="0">
              <a:solidFill>
                <a:prstClr val="black"/>
              </a:solidFill>
            </a:endParaRPr>
          </a:p>
          <a:p>
            <a:pPr marL="0" lvl="0" indent="0" algn="ctr">
              <a:buNone/>
            </a:pPr>
            <a:r>
              <a:rPr lang="en-US" sz="2800" b="1" dirty="0" smtClean="0">
                <a:solidFill>
                  <a:prstClr val="black"/>
                </a:solidFill>
              </a:rPr>
              <a:t>People</a:t>
            </a:r>
            <a:endParaRPr lang="en-US" sz="2800" b="1" dirty="0">
              <a:solidFill>
                <a:prstClr val="black"/>
              </a:solidFill>
            </a:endParaRPr>
          </a:p>
          <a:p>
            <a:pPr marL="0" indent="0" algn="ctr">
              <a:buNone/>
            </a:pPr>
            <a:r>
              <a:rPr lang="en-US" sz="2800" dirty="0"/>
              <a:t>A leadership team of scientists, engineers, and business leaders distinguished by their successful military and civilian accomplishments. </a:t>
            </a:r>
            <a:endParaRPr lang="en-US" sz="2800" dirty="0" smtClean="0"/>
          </a:p>
          <a:p>
            <a:pPr marL="0" indent="0" algn="ctr">
              <a:buNone/>
            </a:pPr>
            <a:endParaRPr lang="en-US" sz="2800" b="1" dirty="0">
              <a:solidFill>
                <a:prstClr val="black"/>
              </a:solidFill>
            </a:endParaRPr>
          </a:p>
        </p:txBody>
      </p:sp>
      <p:sp>
        <p:nvSpPr>
          <p:cNvPr id="4" name="Footer Placeholder 3"/>
          <p:cNvSpPr>
            <a:spLocks noGrp="1"/>
          </p:cNvSpPr>
          <p:nvPr>
            <p:ph type="ftr" sz="quarter" idx="11"/>
          </p:nvPr>
        </p:nvSpPr>
        <p:spPr/>
        <p:txBody>
          <a:bodyPr/>
          <a:lstStyle/>
          <a:p>
            <a:r>
              <a:rPr lang="en-US" dirty="0" smtClean="0"/>
              <a:t>SPS Proprietary</a:t>
            </a:r>
            <a:endParaRPr lang="en-US" dirty="0"/>
          </a:p>
        </p:txBody>
      </p:sp>
      <p:sp>
        <p:nvSpPr>
          <p:cNvPr id="5" name="Slide Number Placeholder 4"/>
          <p:cNvSpPr>
            <a:spLocks noGrp="1"/>
          </p:cNvSpPr>
          <p:nvPr>
            <p:ph type="sldNum" sz="quarter" idx="12"/>
          </p:nvPr>
        </p:nvSpPr>
        <p:spPr/>
        <p:txBody>
          <a:bodyPr/>
          <a:lstStyle/>
          <a:p>
            <a:fld id="{47FFE90E-7EEA-44A5-AB16-9E5790874D77}" type="slidenum">
              <a:rPr lang="en-US" smtClean="0"/>
              <a:t>3</a:t>
            </a:fld>
            <a:endParaRPr lang="en-US" dirty="0"/>
          </a:p>
        </p:txBody>
      </p:sp>
    </p:spTree>
    <p:extLst>
      <p:ext uri="{BB962C8B-B14F-4D97-AF65-F5344CB8AC3E}">
        <p14:creationId xmlns:p14="http://schemas.microsoft.com/office/powerpoint/2010/main" val="202007174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xfrm>
            <a:off x="762000" y="0"/>
            <a:ext cx="8382000" cy="1143000"/>
          </a:xfrm>
        </p:spPr>
        <p:txBody>
          <a:bodyPr/>
          <a:lstStyle/>
          <a:p>
            <a:r>
              <a:rPr lang="en-US" b="1" dirty="0"/>
              <a:t>Pol-Mil </a:t>
            </a:r>
            <a:r>
              <a:rPr lang="en-US" b="1" dirty="0" smtClean="0"/>
              <a:t>Topics and Issues</a:t>
            </a:r>
            <a:r>
              <a:rPr lang="en-US" b="1" dirty="0"/>
              <a:t/>
            </a:r>
            <a:br>
              <a:rPr lang="en-US" b="1" dirty="0"/>
            </a:br>
            <a:r>
              <a:rPr lang="en-US" sz="2800" b="1" dirty="0" smtClean="0"/>
              <a:t>From Pakistan Military Leaders</a:t>
            </a:r>
            <a:endParaRPr lang="en-US" sz="4400" b="1" dirty="0" smtClean="0">
              <a:latin typeface="+mn-lt"/>
              <a:cs typeface="Times New Roman" pitchFamily="18" charset="0"/>
            </a:endParaRPr>
          </a:p>
        </p:txBody>
      </p:sp>
      <p:sp>
        <p:nvSpPr>
          <p:cNvPr id="21506" name="Slide Number Placeholder 4"/>
          <p:cNvSpPr>
            <a:spLocks noGrp="1"/>
          </p:cNvSpPr>
          <p:nvPr>
            <p:ph type="sldNum" sz="quarter" idx="12"/>
          </p:nvPr>
        </p:nvSpPr>
        <p:spPr>
          <a:noFill/>
        </p:spPr>
        <p:txBody>
          <a:bodyPr/>
          <a:lstStyle/>
          <a:p>
            <a:pPr fontAlgn="base">
              <a:spcBef>
                <a:spcPct val="0"/>
              </a:spcBef>
              <a:spcAft>
                <a:spcPct val="0"/>
              </a:spcAft>
            </a:pPr>
            <a:fld id="{CE793D2A-756C-44D4-B674-FE0C2F0CFED1}" type="slidenum">
              <a:rPr lang="en-US" smtClean="0"/>
              <a:pPr fontAlgn="base">
                <a:spcBef>
                  <a:spcPct val="0"/>
                </a:spcBef>
                <a:spcAft>
                  <a:spcPct val="0"/>
                </a:spcAft>
              </a:pPr>
              <a:t>30</a:t>
            </a:fld>
            <a:endParaRPr lang="en-US" dirty="0" smtClean="0"/>
          </a:p>
        </p:txBody>
      </p:sp>
      <p:sp>
        <p:nvSpPr>
          <p:cNvPr id="6" name="Content Placeholder 2"/>
          <p:cNvSpPr>
            <a:spLocks noGrp="1"/>
          </p:cNvSpPr>
          <p:nvPr>
            <p:ph idx="1"/>
          </p:nvPr>
        </p:nvSpPr>
        <p:spPr>
          <a:xfrm>
            <a:off x="381000" y="1371600"/>
            <a:ext cx="8229600" cy="4525963"/>
          </a:xfrm>
        </p:spPr>
        <p:txBody>
          <a:bodyPr>
            <a:normAutofit fontScale="92500"/>
          </a:bodyPr>
          <a:lstStyle/>
          <a:p>
            <a:r>
              <a:rPr lang="en-US" sz="2400" dirty="0" smtClean="0"/>
              <a:t>Pakistan:  What does the </a:t>
            </a:r>
            <a:r>
              <a:rPr lang="en-US" sz="2400" dirty="0"/>
              <a:t>US </a:t>
            </a:r>
            <a:r>
              <a:rPr lang="en-US" sz="2400" dirty="0" smtClean="0"/>
              <a:t>need </a:t>
            </a:r>
            <a:r>
              <a:rPr lang="en-US" sz="2400" dirty="0"/>
              <a:t>from </a:t>
            </a:r>
            <a:r>
              <a:rPr lang="en-US" sz="2400" dirty="0" smtClean="0"/>
              <a:t>Pakistan?</a:t>
            </a:r>
          </a:p>
          <a:p>
            <a:r>
              <a:rPr lang="en-US" sz="2400" dirty="0" smtClean="0"/>
              <a:t>What </a:t>
            </a:r>
            <a:r>
              <a:rPr lang="en-US" sz="2400" dirty="0"/>
              <a:t>does the US want the people of Pakistan to influence?</a:t>
            </a:r>
          </a:p>
          <a:p>
            <a:r>
              <a:rPr lang="en-US" sz="2400" dirty="0"/>
              <a:t>What counties can Pakistan influence and how can that be done wrt to mutual interests?</a:t>
            </a:r>
          </a:p>
          <a:p>
            <a:r>
              <a:rPr lang="en-US" sz="2400" dirty="0"/>
              <a:t>Is the US going to stay until 2014? </a:t>
            </a:r>
            <a:r>
              <a:rPr lang="en-US" sz="2400" dirty="0" smtClean="0"/>
              <a:t>If so, </a:t>
            </a:r>
            <a:r>
              <a:rPr lang="en-US" sz="2400" dirty="0"/>
              <a:t>strengthened relationships, logistical burdens, and alignment of interests </a:t>
            </a:r>
            <a:r>
              <a:rPr lang="en-US" sz="2400" dirty="0" smtClean="0"/>
              <a:t>are </a:t>
            </a:r>
            <a:r>
              <a:rPr lang="en-US" sz="2400" dirty="0"/>
              <a:t>a </a:t>
            </a:r>
            <a:r>
              <a:rPr lang="en-US" sz="2400" dirty="0" smtClean="0"/>
              <a:t>must</a:t>
            </a:r>
          </a:p>
          <a:p>
            <a:r>
              <a:rPr lang="en-US" sz="2400" dirty="0"/>
              <a:t>Pakistan perceives that both the US </a:t>
            </a:r>
            <a:r>
              <a:rPr lang="en-US" sz="2400" dirty="0" smtClean="0"/>
              <a:t>&amp; </a:t>
            </a:r>
            <a:r>
              <a:rPr lang="en-US" sz="2400" dirty="0"/>
              <a:t>Pakistan are in a corner</a:t>
            </a:r>
            <a:r>
              <a:rPr lang="en-US" sz="2400" dirty="0" smtClean="0"/>
              <a:t>.</a:t>
            </a:r>
          </a:p>
          <a:p>
            <a:r>
              <a:rPr lang="en-US" sz="2400" dirty="0" smtClean="0"/>
              <a:t>Military </a:t>
            </a:r>
            <a:r>
              <a:rPr lang="en-US" sz="2400" dirty="0"/>
              <a:t>leadership of Pakistan is discredited </a:t>
            </a:r>
            <a:r>
              <a:rPr lang="en-US" sz="2400" dirty="0" smtClean="0"/>
              <a:t>&amp; embarrassed</a:t>
            </a:r>
          </a:p>
          <a:p>
            <a:r>
              <a:rPr lang="en-US" sz="2400" dirty="0"/>
              <a:t>Current HADR </a:t>
            </a:r>
            <a:r>
              <a:rPr lang="en-US" sz="2400" dirty="0" smtClean="0"/>
              <a:t>situation...Massive </a:t>
            </a:r>
            <a:r>
              <a:rPr lang="en-US" sz="2400" dirty="0"/>
              <a:t>flooding.  Need help </a:t>
            </a:r>
            <a:r>
              <a:rPr lang="en-US" sz="2400" dirty="0" smtClean="0"/>
              <a:t>now with agriculture and water. E.g., specific request for SilverDYNE to USAID denied because of US lack of information.</a:t>
            </a:r>
            <a:endParaRPr lang="en-US" sz="2400" b="1" dirty="0"/>
          </a:p>
        </p:txBody>
      </p:sp>
    </p:spTree>
    <p:extLst>
      <p:ext uri="{BB962C8B-B14F-4D97-AF65-F5344CB8AC3E}">
        <p14:creationId xmlns:p14="http://schemas.microsoft.com/office/powerpoint/2010/main" val="419776975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ln>
            <a:noFill/>
          </a:ln>
          <a:effectLst>
            <a:glow rad="228600">
              <a:schemeClr val="bg1">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Footer Placeholder 3"/>
          <p:cNvSpPr>
            <a:spLocks noGrp="1"/>
          </p:cNvSpPr>
          <p:nvPr>
            <p:ph type="ftr" sz="quarter" idx="11"/>
          </p:nvPr>
        </p:nvSpPr>
        <p:spPr/>
        <p:txBody>
          <a:bodyPr/>
          <a:lstStyle/>
          <a:p>
            <a:r>
              <a:rPr lang="en-US" dirty="0" smtClean="0"/>
              <a:t>SPS Proprietary</a:t>
            </a:r>
            <a:endParaRPr lang="en-US" dirty="0"/>
          </a:p>
        </p:txBody>
      </p:sp>
      <p:sp>
        <p:nvSpPr>
          <p:cNvPr id="5" name="Slide Number Placeholder 4"/>
          <p:cNvSpPr>
            <a:spLocks noGrp="1"/>
          </p:cNvSpPr>
          <p:nvPr>
            <p:ph type="sldNum" sz="quarter" idx="12"/>
          </p:nvPr>
        </p:nvSpPr>
        <p:spPr/>
        <p:txBody>
          <a:bodyPr/>
          <a:lstStyle/>
          <a:p>
            <a:fld id="{47FFE90E-7EEA-44A5-AB16-9E5790874D77}" type="slidenum">
              <a:rPr lang="en-US" smtClean="0"/>
              <a:t>31</a:t>
            </a:fld>
            <a:endParaRPr lang="en-US" dirty="0"/>
          </a:p>
        </p:txBody>
      </p:sp>
      <p:sp>
        <p:nvSpPr>
          <p:cNvPr id="2" name="TextBox 1"/>
          <p:cNvSpPr txBox="1"/>
          <p:nvPr/>
        </p:nvSpPr>
        <p:spPr>
          <a:xfrm>
            <a:off x="685799" y="2667000"/>
            <a:ext cx="7772400" cy="923330"/>
          </a:xfrm>
          <a:prstGeom prst="rect">
            <a:avLst/>
          </a:prstGeom>
          <a:noFill/>
        </p:spPr>
        <p:txBody>
          <a:bodyPr wrap="square" rtlCol="0">
            <a:spAutoFit/>
          </a:bodyPr>
          <a:lstStyle/>
          <a:p>
            <a:pPr algn="ctr"/>
            <a:r>
              <a:rPr lang="en-US" sz="5400" b="1" dirty="0" smtClean="0"/>
              <a:t>Summary of Outcomes</a:t>
            </a:r>
            <a:endParaRPr lang="en-US" sz="5400" b="1" dirty="0"/>
          </a:p>
        </p:txBody>
      </p:sp>
    </p:spTree>
    <p:extLst>
      <p:ext uri="{BB962C8B-B14F-4D97-AF65-F5344CB8AC3E}">
        <p14:creationId xmlns:p14="http://schemas.microsoft.com/office/powerpoint/2010/main" val="109627897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xfrm>
            <a:off x="1066800" y="0"/>
            <a:ext cx="8077200" cy="1143000"/>
          </a:xfrm>
        </p:spPr>
        <p:txBody>
          <a:bodyPr/>
          <a:lstStyle/>
          <a:p>
            <a:pPr eaLnBrk="1" hangingPunct="1">
              <a:defRPr/>
            </a:pPr>
            <a:r>
              <a:rPr lang="en-US" b="1" dirty="0" smtClean="0"/>
              <a:t>Summary of Outcomes</a:t>
            </a:r>
            <a:endParaRPr lang="en-US" b="1" dirty="0" smtClean="0">
              <a:latin typeface="+mn-lt"/>
              <a:cs typeface="Times New Roman" pitchFamily="18" charset="0"/>
            </a:endParaRPr>
          </a:p>
        </p:txBody>
      </p:sp>
      <p:sp>
        <p:nvSpPr>
          <p:cNvPr id="21506" name="Slide Number Placeholder 4"/>
          <p:cNvSpPr>
            <a:spLocks noGrp="1"/>
          </p:cNvSpPr>
          <p:nvPr>
            <p:ph type="sldNum" sz="quarter" idx="12"/>
          </p:nvPr>
        </p:nvSpPr>
        <p:spPr/>
        <p:txBody>
          <a:bodyPr/>
          <a:lstStyle/>
          <a:p>
            <a:pPr fontAlgn="base">
              <a:spcBef>
                <a:spcPct val="0"/>
              </a:spcBef>
              <a:spcAft>
                <a:spcPct val="0"/>
              </a:spcAft>
              <a:defRPr/>
            </a:pPr>
            <a:fld id="{192408ED-5C5A-4F6F-A39E-14D9B9F1803A}" type="slidenum">
              <a:rPr lang="en-US" smtClean="0"/>
              <a:pPr fontAlgn="base">
                <a:spcBef>
                  <a:spcPct val="0"/>
                </a:spcBef>
                <a:spcAft>
                  <a:spcPct val="0"/>
                </a:spcAft>
                <a:defRPr/>
              </a:pPr>
              <a:t>32</a:t>
            </a:fld>
            <a:endParaRPr lang="en-US" dirty="0" smtClean="0"/>
          </a:p>
        </p:txBody>
      </p:sp>
      <p:sp>
        <p:nvSpPr>
          <p:cNvPr id="50180" name="Content Placeholder 2"/>
          <p:cNvSpPr>
            <a:spLocks noGrp="1"/>
          </p:cNvSpPr>
          <p:nvPr>
            <p:ph idx="1"/>
          </p:nvPr>
        </p:nvSpPr>
        <p:spPr>
          <a:xfrm>
            <a:off x="381000" y="1371600"/>
            <a:ext cx="8229600" cy="4525963"/>
          </a:xfrm>
        </p:spPr>
        <p:txBody>
          <a:bodyPr/>
          <a:lstStyle/>
          <a:p>
            <a:pPr lvl="1">
              <a:buFont typeface="Arial" pitchFamily="34" charset="0"/>
              <a:buChar char="•"/>
            </a:pPr>
            <a:r>
              <a:rPr lang="en-US" sz="2400" b="1" i="1" dirty="0" smtClean="0"/>
              <a:t>Identified disaster response needs </a:t>
            </a:r>
            <a:r>
              <a:rPr lang="en-US" sz="2400" dirty="0" smtClean="0"/>
              <a:t>focused on agriculture and livestock, health and IT</a:t>
            </a:r>
          </a:p>
          <a:p>
            <a:pPr lvl="1">
              <a:buFont typeface="Arial" pitchFamily="34" charset="0"/>
              <a:buChar char="•"/>
            </a:pPr>
            <a:r>
              <a:rPr lang="en-US" sz="2400" b="1" i="1" dirty="0" smtClean="0"/>
              <a:t>Developed a roadmap for (DRR) </a:t>
            </a:r>
            <a:r>
              <a:rPr lang="en-US" sz="2400" dirty="0" smtClean="0"/>
              <a:t>recovery with Pakistan National Disaster Management Agency</a:t>
            </a:r>
          </a:p>
          <a:p>
            <a:pPr lvl="1">
              <a:buFont typeface="Arial" pitchFamily="34" charset="0"/>
              <a:buChar char="•"/>
            </a:pPr>
            <a:r>
              <a:rPr lang="en-US" sz="2400" b="1" i="1" dirty="0" smtClean="0"/>
              <a:t>Memorandum of Agreement </a:t>
            </a:r>
            <a:r>
              <a:rPr lang="en-US" sz="2400" dirty="0" smtClean="0"/>
              <a:t>with Pakistan Agriculture Research Council (PARC) to introduce Geodetic Information Fusion Technology (GIFT)</a:t>
            </a:r>
          </a:p>
          <a:p>
            <a:pPr lvl="1">
              <a:buFont typeface="Arial" pitchFamily="34" charset="0"/>
              <a:buChar char="•"/>
            </a:pPr>
            <a:r>
              <a:rPr lang="en-US" sz="2400" dirty="0" smtClean="0"/>
              <a:t>Developed roadmap adopted by the PARC to introduce </a:t>
            </a:r>
            <a:r>
              <a:rPr lang="en-US" sz="2400" b="1" i="1" dirty="0" smtClean="0"/>
              <a:t>Nano Technology for agriculture, livestock &amp; poultry</a:t>
            </a:r>
            <a:r>
              <a:rPr lang="en-US" sz="2400" dirty="0" smtClean="0"/>
              <a:t>.</a:t>
            </a:r>
          </a:p>
          <a:p>
            <a:pPr lvl="1">
              <a:buFont typeface="Arial" pitchFamily="34" charset="0"/>
              <a:buChar char="•"/>
            </a:pPr>
            <a:r>
              <a:rPr lang="en-US" sz="2400" dirty="0" smtClean="0"/>
              <a:t>Proposal to develop and execute </a:t>
            </a:r>
            <a:r>
              <a:rPr lang="en-US" sz="2400" b="1" i="1" dirty="0" smtClean="0"/>
              <a:t>Lahore Technology Park Concept of Operations,</a:t>
            </a:r>
            <a:r>
              <a:rPr lang="en-US" sz="2400" dirty="0" smtClean="0"/>
              <a:t> establish IT University.</a:t>
            </a:r>
          </a:p>
          <a:p>
            <a:pPr lvl="1">
              <a:buFont typeface="Arial" pitchFamily="34" charset="0"/>
              <a:buChar char="•"/>
            </a:pPr>
            <a:endParaRPr lang="en-US" b="1" dirty="0" smtClean="0"/>
          </a:p>
          <a:p>
            <a:pPr lvl="1">
              <a:buFont typeface="Arial" pitchFamily="34" charset="0"/>
              <a:buChar char="•"/>
            </a:pPr>
            <a:endParaRPr lang="en-US" b="1" dirty="0" smtClean="0"/>
          </a:p>
        </p:txBody>
      </p:sp>
    </p:spTree>
    <p:extLst>
      <p:ext uri="{BB962C8B-B14F-4D97-AF65-F5344CB8AC3E}">
        <p14:creationId xmlns:p14="http://schemas.microsoft.com/office/powerpoint/2010/main" val="80363110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xfrm>
            <a:off x="1066800" y="0"/>
            <a:ext cx="8077200" cy="1143000"/>
          </a:xfrm>
        </p:spPr>
        <p:txBody>
          <a:bodyPr/>
          <a:lstStyle/>
          <a:p>
            <a:pPr eaLnBrk="1" hangingPunct="1">
              <a:defRPr/>
            </a:pPr>
            <a:r>
              <a:rPr lang="en-US" b="1" dirty="0" smtClean="0"/>
              <a:t>Summary of Outcomes</a:t>
            </a:r>
            <a:endParaRPr lang="en-US" b="1" dirty="0" smtClean="0">
              <a:latin typeface="+mn-lt"/>
              <a:cs typeface="Times New Roman" pitchFamily="18" charset="0"/>
            </a:endParaRPr>
          </a:p>
        </p:txBody>
      </p:sp>
      <p:sp>
        <p:nvSpPr>
          <p:cNvPr id="21506" name="Slide Number Placeholder 4"/>
          <p:cNvSpPr>
            <a:spLocks noGrp="1"/>
          </p:cNvSpPr>
          <p:nvPr>
            <p:ph type="sldNum" sz="quarter" idx="12"/>
          </p:nvPr>
        </p:nvSpPr>
        <p:spPr/>
        <p:txBody>
          <a:bodyPr/>
          <a:lstStyle/>
          <a:p>
            <a:pPr fontAlgn="base">
              <a:spcBef>
                <a:spcPct val="0"/>
              </a:spcBef>
              <a:spcAft>
                <a:spcPct val="0"/>
              </a:spcAft>
              <a:defRPr/>
            </a:pPr>
            <a:fld id="{617FCE51-CADA-4C84-AE34-C20E81A34989}" type="slidenum">
              <a:rPr lang="en-US" smtClean="0"/>
              <a:pPr fontAlgn="base">
                <a:spcBef>
                  <a:spcPct val="0"/>
                </a:spcBef>
                <a:spcAft>
                  <a:spcPct val="0"/>
                </a:spcAft>
                <a:defRPr/>
              </a:pPr>
              <a:t>33</a:t>
            </a:fld>
            <a:endParaRPr lang="en-US" dirty="0" smtClean="0"/>
          </a:p>
        </p:txBody>
      </p:sp>
      <p:sp>
        <p:nvSpPr>
          <p:cNvPr id="6" name="Content Placeholder 2"/>
          <p:cNvSpPr>
            <a:spLocks noGrp="1"/>
          </p:cNvSpPr>
          <p:nvPr>
            <p:ph idx="1"/>
          </p:nvPr>
        </p:nvSpPr>
        <p:spPr>
          <a:xfrm>
            <a:off x="381000" y="1371600"/>
            <a:ext cx="8229600" cy="4525963"/>
          </a:xfrm>
        </p:spPr>
        <p:txBody>
          <a:bodyPr/>
          <a:lstStyle/>
          <a:p>
            <a:pPr lvl="1">
              <a:buFont typeface="Arial" pitchFamily="34" charset="0"/>
              <a:buChar char="•"/>
            </a:pPr>
            <a:r>
              <a:rPr lang="en-US" sz="2400" dirty="0" smtClean="0"/>
              <a:t>Conducted </a:t>
            </a:r>
            <a:r>
              <a:rPr lang="en-US" sz="2400" b="1" i="1" dirty="0" smtClean="0"/>
              <a:t>two video taped interviews aired on Pakistani television</a:t>
            </a:r>
            <a:r>
              <a:rPr lang="en-US" sz="2400" dirty="0" smtClean="0"/>
              <a:t> to discuss our assessment of the stricken areas</a:t>
            </a:r>
          </a:p>
          <a:p>
            <a:pPr lvl="1">
              <a:buFont typeface="Arial" pitchFamily="34" charset="0"/>
              <a:buChar char="•"/>
            </a:pPr>
            <a:r>
              <a:rPr lang="en-US" sz="2400" dirty="0" smtClean="0"/>
              <a:t>Conducted </a:t>
            </a:r>
            <a:r>
              <a:rPr lang="en-US" sz="2400" b="1" i="1" dirty="0" smtClean="0"/>
              <a:t>nation-wide radio interview and question/answer session on Pakistan radio </a:t>
            </a:r>
            <a:r>
              <a:rPr lang="en-US" sz="2400" dirty="0" smtClean="0"/>
              <a:t>related to peace and US – Pakistan relations.</a:t>
            </a:r>
          </a:p>
          <a:p>
            <a:pPr lvl="1">
              <a:buFont typeface="Arial" pitchFamily="34" charset="0"/>
              <a:buChar char="•"/>
            </a:pPr>
            <a:r>
              <a:rPr lang="en-US" sz="2400" dirty="0" smtClean="0"/>
              <a:t>Conducted </a:t>
            </a:r>
            <a:r>
              <a:rPr lang="en-US" sz="2400" b="1" i="1" dirty="0" smtClean="0"/>
              <a:t>high level discussions </a:t>
            </a:r>
            <a:r>
              <a:rPr lang="en-US" sz="2400" dirty="0" smtClean="0"/>
              <a:t>and demonstration of capabilities that we have access to</a:t>
            </a:r>
          </a:p>
          <a:p>
            <a:pPr lvl="2"/>
            <a:r>
              <a:rPr lang="en-US" dirty="0" smtClean="0"/>
              <a:t>Director of Pakistan’s Planning Commission, Dir NDMA, senior military officials, academia, community leaders</a:t>
            </a:r>
          </a:p>
          <a:p>
            <a:pPr lvl="1">
              <a:buFont typeface="Arial" pitchFamily="34" charset="0"/>
              <a:buChar char="•"/>
            </a:pPr>
            <a:r>
              <a:rPr lang="en-US" sz="2400" dirty="0" smtClean="0"/>
              <a:t>Guest lecturer at Sindh Agriculture University regarding </a:t>
            </a:r>
            <a:r>
              <a:rPr lang="en-US" sz="2400" b="1" i="1" dirty="0" smtClean="0"/>
              <a:t>practicums of  community resilience</a:t>
            </a:r>
          </a:p>
        </p:txBody>
      </p:sp>
    </p:spTree>
    <p:extLst>
      <p:ext uri="{BB962C8B-B14F-4D97-AF65-F5344CB8AC3E}">
        <p14:creationId xmlns:p14="http://schemas.microsoft.com/office/powerpoint/2010/main" val="69205165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4"/>
          <p:cNvSpPr>
            <a:spLocks noGrp="1"/>
          </p:cNvSpPr>
          <p:nvPr>
            <p:ph type="sldNum" sz="quarter" idx="12"/>
          </p:nvPr>
        </p:nvSpPr>
        <p:spPr/>
        <p:txBody>
          <a:bodyPr/>
          <a:lstStyle/>
          <a:p>
            <a:pPr fontAlgn="base">
              <a:spcBef>
                <a:spcPct val="0"/>
              </a:spcBef>
              <a:spcAft>
                <a:spcPct val="0"/>
              </a:spcAft>
              <a:defRPr/>
            </a:pPr>
            <a:fld id="{617FCE51-CADA-4C84-AE34-C20E81A34989}" type="slidenum">
              <a:rPr lang="en-US" smtClean="0"/>
              <a:pPr fontAlgn="base">
                <a:spcBef>
                  <a:spcPct val="0"/>
                </a:spcBef>
                <a:spcAft>
                  <a:spcPct val="0"/>
                </a:spcAft>
                <a:defRPr/>
              </a:pPr>
              <a:t>34</a:t>
            </a:fld>
            <a:endParaRPr lang="en-US" dirty="0" smtClean="0"/>
          </a:p>
        </p:txBody>
      </p:sp>
      <p:sp>
        <p:nvSpPr>
          <p:cNvPr id="6" name="Content Placeholder 2"/>
          <p:cNvSpPr>
            <a:spLocks noGrp="1"/>
          </p:cNvSpPr>
          <p:nvPr>
            <p:ph idx="1"/>
          </p:nvPr>
        </p:nvSpPr>
        <p:spPr>
          <a:xfrm>
            <a:off x="381000" y="1371600"/>
            <a:ext cx="8229600" cy="4525963"/>
          </a:xfrm>
        </p:spPr>
        <p:txBody>
          <a:bodyPr>
            <a:normAutofit lnSpcReduction="10000"/>
          </a:bodyPr>
          <a:lstStyle/>
          <a:p>
            <a:pPr lvl="1">
              <a:buFont typeface="Arial" pitchFamily="34" charset="0"/>
              <a:buChar char="•"/>
            </a:pPr>
            <a:r>
              <a:rPr lang="en-US" sz="2400" b="1" i="1" dirty="0" smtClean="0"/>
              <a:t>Distributed food and supplies </a:t>
            </a:r>
            <a:r>
              <a:rPr lang="en-US" sz="2400" dirty="0" smtClean="0"/>
              <a:t>with NGOs to flood affected people.</a:t>
            </a:r>
          </a:p>
          <a:p>
            <a:pPr lvl="1">
              <a:buFont typeface="Arial" pitchFamily="34" charset="0"/>
              <a:buChar char="•"/>
            </a:pPr>
            <a:r>
              <a:rPr lang="en-US" sz="2400" b="1" i="1" dirty="0" smtClean="0"/>
              <a:t>Distributed water purification colloidal silver </a:t>
            </a:r>
            <a:r>
              <a:rPr lang="en-US" sz="2400" dirty="0" smtClean="0"/>
              <a:t>(SilverDYNE) to flood affected human and livestock population Sindh Agricultural University and Pakistan Agricultural Research Council.</a:t>
            </a:r>
          </a:p>
          <a:p>
            <a:pPr lvl="1">
              <a:buFont typeface="Arial" pitchFamily="34" charset="0"/>
              <a:buChar char="•"/>
            </a:pPr>
            <a:r>
              <a:rPr lang="en-US" sz="2400" dirty="0" smtClean="0"/>
              <a:t>Entering </a:t>
            </a:r>
            <a:r>
              <a:rPr lang="en-US" sz="2400" dirty="0"/>
              <a:t>into </a:t>
            </a:r>
            <a:r>
              <a:rPr lang="en-US" sz="2400" b="1" i="1" dirty="0"/>
              <a:t>formal discussion </a:t>
            </a:r>
            <a:r>
              <a:rPr lang="en-US" sz="2400" dirty="0"/>
              <a:t>with Punjab University, Sindh Agricultural University, and University of Virginia to validate roadmap execution</a:t>
            </a:r>
          </a:p>
          <a:p>
            <a:pPr lvl="1">
              <a:buFont typeface="Arial" pitchFamily="34" charset="0"/>
              <a:buChar char="•"/>
            </a:pPr>
            <a:r>
              <a:rPr lang="en-US" sz="2400" dirty="0"/>
              <a:t>Engaged with Department of Commerce foreign service officers and Minority Business Development Agency to </a:t>
            </a:r>
            <a:r>
              <a:rPr lang="en-US" sz="2400" b="1" i="1" dirty="0"/>
              <a:t>structure business transactions</a:t>
            </a:r>
          </a:p>
          <a:p>
            <a:pPr lvl="1">
              <a:buFont typeface="Arial" pitchFamily="34" charset="0"/>
              <a:buChar char="•"/>
            </a:pPr>
            <a:endParaRPr lang="en-US" dirty="0" smtClean="0"/>
          </a:p>
          <a:p>
            <a:pPr lvl="1">
              <a:buFont typeface="Arial" pitchFamily="34" charset="0"/>
              <a:buChar char="•"/>
            </a:pPr>
            <a:endParaRPr lang="en-US" b="1" dirty="0" smtClean="0"/>
          </a:p>
        </p:txBody>
      </p:sp>
      <p:sp>
        <p:nvSpPr>
          <p:cNvPr id="7" name="Rectangle 2"/>
          <p:cNvSpPr>
            <a:spLocks noGrp="1" noChangeArrowheads="1"/>
          </p:cNvSpPr>
          <p:nvPr>
            <p:ph type="title"/>
          </p:nvPr>
        </p:nvSpPr>
        <p:spPr>
          <a:xfrm>
            <a:off x="1066800" y="0"/>
            <a:ext cx="8077200" cy="1143000"/>
          </a:xfrm>
        </p:spPr>
        <p:txBody>
          <a:bodyPr/>
          <a:lstStyle/>
          <a:p>
            <a:pPr eaLnBrk="1" hangingPunct="1">
              <a:defRPr/>
            </a:pPr>
            <a:r>
              <a:rPr lang="en-US" b="1" dirty="0" smtClean="0"/>
              <a:t>Summary of Outcomes</a:t>
            </a:r>
            <a:endParaRPr lang="en-US" b="1" dirty="0" smtClean="0">
              <a:latin typeface="+mn-lt"/>
              <a:cs typeface="Times New Roman" pitchFamily="18" charset="0"/>
            </a:endParaRPr>
          </a:p>
        </p:txBody>
      </p:sp>
    </p:spTree>
    <p:extLst>
      <p:ext uri="{BB962C8B-B14F-4D97-AF65-F5344CB8AC3E}">
        <p14:creationId xmlns:p14="http://schemas.microsoft.com/office/powerpoint/2010/main" val="358332982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4"/>
          <p:cNvSpPr>
            <a:spLocks noGrp="1"/>
          </p:cNvSpPr>
          <p:nvPr>
            <p:ph type="sldNum" sz="quarter" idx="12"/>
          </p:nvPr>
        </p:nvSpPr>
        <p:spPr/>
        <p:txBody>
          <a:bodyPr/>
          <a:lstStyle/>
          <a:p>
            <a:pPr fontAlgn="base">
              <a:spcBef>
                <a:spcPct val="0"/>
              </a:spcBef>
              <a:spcAft>
                <a:spcPct val="0"/>
              </a:spcAft>
              <a:defRPr/>
            </a:pPr>
            <a:fld id="{F9C721D7-39C0-489B-969E-DAB7A7C02EF5}" type="slidenum">
              <a:rPr lang="en-US" smtClean="0"/>
              <a:pPr fontAlgn="base">
                <a:spcBef>
                  <a:spcPct val="0"/>
                </a:spcBef>
                <a:spcAft>
                  <a:spcPct val="0"/>
                </a:spcAft>
                <a:defRPr/>
              </a:pPr>
              <a:t>35</a:t>
            </a:fld>
            <a:endParaRPr lang="en-US" dirty="0" smtClean="0"/>
          </a:p>
        </p:txBody>
      </p:sp>
      <p:sp>
        <p:nvSpPr>
          <p:cNvPr id="56324" name="Content Placeholder 2"/>
          <p:cNvSpPr>
            <a:spLocks noGrp="1"/>
          </p:cNvSpPr>
          <p:nvPr>
            <p:ph idx="1"/>
          </p:nvPr>
        </p:nvSpPr>
        <p:spPr>
          <a:xfrm>
            <a:off x="381000" y="1371600"/>
            <a:ext cx="8229600" cy="4800600"/>
          </a:xfrm>
        </p:spPr>
        <p:txBody>
          <a:bodyPr/>
          <a:lstStyle/>
          <a:p>
            <a:pPr lvl="1">
              <a:buFont typeface="Arial" pitchFamily="34" charset="0"/>
              <a:buChar char="•"/>
            </a:pPr>
            <a:r>
              <a:rPr lang="en-US" sz="2400" dirty="0" smtClean="0"/>
              <a:t>Leading a </a:t>
            </a:r>
            <a:r>
              <a:rPr lang="en-US" sz="2400" b="1" i="1" dirty="0" smtClean="0"/>
              <a:t>round table discussion regarding Pakistan engagement </a:t>
            </a:r>
            <a:r>
              <a:rPr lang="en-US" sz="2400" dirty="0" smtClean="0"/>
              <a:t>with Department of State, Defense, and USAID to discuss success.</a:t>
            </a:r>
          </a:p>
          <a:p>
            <a:pPr lvl="1">
              <a:buFont typeface="Arial" pitchFamily="34" charset="0"/>
              <a:buChar char="•"/>
            </a:pPr>
            <a:r>
              <a:rPr lang="en-US" sz="2400" b="1" i="1" dirty="0" smtClean="0"/>
              <a:t>Participated in Peace Conference </a:t>
            </a:r>
            <a:r>
              <a:rPr lang="en-US" sz="2400" dirty="0" smtClean="0"/>
              <a:t>in Islamabad based on Interfaith harmony, ethnic cooperation and inter provincial/community conflict resolution.</a:t>
            </a:r>
          </a:p>
          <a:p>
            <a:pPr lvl="1">
              <a:buFont typeface="Arial" pitchFamily="34" charset="0"/>
              <a:buChar char="•"/>
            </a:pPr>
            <a:r>
              <a:rPr lang="en-US" sz="2400" dirty="0" smtClean="0"/>
              <a:t>Held </a:t>
            </a:r>
            <a:r>
              <a:rPr lang="en-US" sz="2400" b="1" i="1" dirty="0" smtClean="0"/>
              <a:t>free and frank discussion with Kashmiri leadership </a:t>
            </a:r>
            <a:r>
              <a:rPr lang="en-US" sz="2400" dirty="0" smtClean="0"/>
              <a:t>to discuss problems and solutions especially related to US efforts and present perceptions.</a:t>
            </a:r>
          </a:p>
          <a:p>
            <a:pPr lvl="1">
              <a:buFont typeface="Arial" pitchFamily="34" charset="0"/>
              <a:buChar char="•"/>
            </a:pPr>
            <a:endParaRPr lang="en-US" sz="2400" b="1" dirty="0" smtClean="0"/>
          </a:p>
          <a:p>
            <a:pPr lvl="1">
              <a:buFont typeface="Arial" pitchFamily="34" charset="0"/>
              <a:buChar char="•"/>
            </a:pPr>
            <a:endParaRPr lang="en-US" b="1" dirty="0" smtClean="0"/>
          </a:p>
          <a:p>
            <a:pPr lvl="1">
              <a:buFont typeface="Arial" pitchFamily="34" charset="0"/>
              <a:buChar char="•"/>
            </a:pPr>
            <a:endParaRPr lang="en-US" b="1" dirty="0" smtClean="0"/>
          </a:p>
          <a:p>
            <a:pPr lvl="1">
              <a:buFont typeface="Arial" pitchFamily="34" charset="0"/>
              <a:buChar char="•"/>
            </a:pPr>
            <a:endParaRPr lang="en-US" b="1" dirty="0" smtClean="0"/>
          </a:p>
          <a:p>
            <a:pPr lvl="1">
              <a:buFont typeface="Arial" pitchFamily="34" charset="0"/>
              <a:buChar char="•"/>
            </a:pPr>
            <a:endParaRPr lang="en-US" b="1" dirty="0" smtClean="0"/>
          </a:p>
        </p:txBody>
      </p:sp>
      <p:sp>
        <p:nvSpPr>
          <p:cNvPr id="7" name="Rectangle 2"/>
          <p:cNvSpPr>
            <a:spLocks noGrp="1" noChangeArrowheads="1"/>
          </p:cNvSpPr>
          <p:nvPr>
            <p:ph type="title"/>
          </p:nvPr>
        </p:nvSpPr>
        <p:spPr>
          <a:xfrm>
            <a:off x="1066800" y="0"/>
            <a:ext cx="8077200" cy="1143000"/>
          </a:xfrm>
        </p:spPr>
        <p:txBody>
          <a:bodyPr/>
          <a:lstStyle/>
          <a:p>
            <a:pPr eaLnBrk="1" hangingPunct="1">
              <a:defRPr/>
            </a:pPr>
            <a:r>
              <a:rPr lang="en-US" b="1" dirty="0" smtClean="0"/>
              <a:t>Summary of Outcomes</a:t>
            </a:r>
            <a:endParaRPr lang="en-US" b="1" dirty="0" smtClean="0">
              <a:latin typeface="+mn-lt"/>
              <a:cs typeface="Times New Roman" pitchFamily="18" charset="0"/>
            </a:endParaRPr>
          </a:p>
        </p:txBody>
      </p:sp>
    </p:spTree>
    <p:extLst>
      <p:ext uri="{BB962C8B-B14F-4D97-AF65-F5344CB8AC3E}">
        <p14:creationId xmlns:p14="http://schemas.microsoft.com/office/powerpoint/2010/main" val="162803649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4"/>
          <p:cNvSpPr>
            <a:spLocks noGrp="1"/>
          </p:cNvSpPr>
          <p:nvPr>
            <p:ph type="sldNum" sz="quarter" idx="12"/>
          </p:nvPr>
        </p:nvSpPr>
        <p:spPr/>
        <p:txBody>
          <a:bodyPr/>
          <a:lstStyle/>
          <a:p>
            <a:pPr fontAlgn="base">
              <a:spcBef>
                <a:spcPct val="0"/>
              </a:spcBef>
              <a:spcAft>
                <a:spcPct val="0"/>
              </a:spcAft>
              <a:defRPr/>
            </a:pPr>
            <a:fld id="{FD96B317-C769-4FBD-92CD-EB34262AE219}" type="slidenum">
              <a:rPr lang="en-US" smtClean="0"/>
              <a:pPr fontAlgn="base">
                <a:spcBef>
                  <a:spcPct val="0"/>
                </a:spcBef>
                <a:spcAft>
                  <a:spcPct val="0"/>
                </a:spcAft>
                <a:defRPr/>
              </a:pPr>
              <a:t>36</a:t>
            </a:fld>
            <a:endParaRPr lang="en-US" dirty="0" smtClean="0"/>
          </a:p>
        </p:txBody>
      </p:sp>
      <p:sp>
        <p:nvSpPr>
          <p:cNvPr id="54276" name="Content Placeholder 2"/>
          <p:cNvSpPr>
            <a:spLocks noGrp="1"/>
          </p:cNvSpPr>
          <p:nvPr>
            <p:ph idx="1"/>
          </p:nvPr>
        </p:nvSpPr>
        <p:spPr>
          <a:xfrm>
            <a:off x="381000" y="1371600"/>
            <a:ext cx="8229600" cy="4525963"/>
          </a:xfrm>
        </p:spPr>
        <p:txBody>
          <a:bodyPr/>
          <a:lstStyle/>
          <a:p>
            <a:pPr lvl="1">
              <a:buFont typeface="Arial" pitchFamily="34" charset="0"/>
              <a:buChar char="•"/>
            </a:pPr>
            <a:r>
              <a:rPr lang="en-US" sz="2400" dirty="0" smtClean="0"/>
              <a:t>Identified eight (8) firms and Oak Ridge National Labs to </a:t>
            </a:r>
            <a:r>
              <a:rPr lang="en-US" sz="2400" b="1" i="1" dirty="0" smtClean="0"/>
              <a:t>deploy needed capacities</a:t>
            </a:r>
            <a:r>
              <a:rPr lang="en-US" sz="2400" dirty="0" smtClean="0"/>
              <a:t>.  Planning in progress</a:t>
            </a:r>
          </a:p>
          <a:p>
            <a:pPr lvl="1">
              <a:buFont typeface="Arial" pitchFamily="34" charset="0"/>
              <a:buChar char="•"/>
            </a:pPr>
            <a:r>
              <a:rPr lang="en-US" dirty="0"/>
              <a:t>Jointly publishing findings with both </a:t>
            </a:r>
            <a:r>
              <a:rPr lang="en-US" dirty="0" smtClean="0"/>
              <a:t>US </a:t>
            </a:r>
            <a:r>
              <a:rPr lang="en-US" dirty="0"/>
              <a:t>and Pakistan</a:t>
            </a:r>
            <a:endParaRPr lang="en-US" sz="2400" dirty="0" smtClean="0"/>
          </a:p>
          <a:p>
            <a:pPr lvl="1">
              <a:buFont typeface="Arial" pitchFamily="34" charset="0"/>
              <a:buChar char="•"/>
            </a:pPr>
            <a:r>
              <a:rPr lang="en-US" sz="2400" b="1" i="1" dirty="0" smtClean="0"/>
              <a:t>Publishing findings with the National Defense University</a:t>
            </a:r>
            <a:r>
              <a:rPr lang="en-US" sz="2400" dirty="0" smtClean="0"/>
              <a:t>.  Because of our success, NDU requests that we draft an executive memo that they intend to send to National Security Council </a:t>
            </a:r>
          </a:p>
          <a:p>
            <a:pPr lvl="1">
              <a:buFont typeface="Arial" pitchFamily="34" charset="0"/>
              <a:buChar char="•"/>
            </a:pPr>
            <a:endParaRPr lang="en-US" b="1" dirty="0" smtClean="0"/>
          </a:p>
          <a:p>
            <a:pPr lvl="1">
              <a:buFont typeface="Arial" pitchFamily="34" charset="0"/>
              <a:buChar char="•"/>
            </a:pPr>
            <a:endParaRPr lang="en-US" b="1" dirty="0" smtClean="0"/>
          </a:p>
          <a:p>
            <a:pPr lvl="1">
              <a:buFont typeface="Arial" pitchFamily="34" charset="0"/>
              <a:buChar char="•"/>
            </a:pPr>
            <a:endParaRPr lang="en-US" b="1" dirty="0" smtClean="0"/>
          </a:p>
          <a:p>
            <a:pPr lvl="1">
              <a:buFont typeface="Arial" pitchFamily="34" charset="0"/>
              <a:buChar char="•"/>
            </a:pPr>
            <a:endParaRPr lang="en-US" b="1" dirty="0" smtClean="0"/>
          </a:p>
        </p:txBody>
      </p:sp>
      <p:sp>
        <p:nvSpPr>
          <p:cNvPr id="7" name="Rectangle 2"/>
          <p:cNvSpPr>
            <a:spLocks noGrp="1" noChangeArrowheads="1"/>
          </p:cNvSpPr>
          <p:nvPr>
            <p:ph type="title"/>
          </p:nvPr>
        </p:nvSpPr>
        <p:spPr>
          <a:xfrm>
            <a:off x="1066800" y="0"/>
            <a:ext cx="8077200" cy="1143000"/>
          </a:xfrm>
        </p:spPr>
        <p:txBody>
          <a:bodyPr/>
          <a:lstStyle/>
          <a:p>
            <a:pPr eaLnBrk="1" hangingPunct="1">
              <a:defRPr/>
            </a:pPr>
            <a:r>
              <a:rPr lang="en-US" b="1" dirty="0" smtClean="0"/>
              <a:t>Summary of Outcomes</a:t>
            </a:r>
            <a:endParaRPr lang="en-US" b="1" dirty="0" smtClean="0">
              <a:latin typeface="+mn-lt"/>
              <a:cs typeface="Times New Roman" pitchFamily="18" charset="0"/>
            </a:endParaRPr>
          </a:p>
        </p:txBody>
      </p:sp>
    </p:spTree>
    <p:extLst>
      <p:ext uri="{BB962C8B-B14F-4D97-AF65-F5344CB8AC3E}">
        <p14:creationId xmlns:p14="http://schemas.microsoft.com/office/powerpoint/2010/main" val="291498296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ln>
            <a:noFill/>
          </a:ln>
          <a:effectLst>
            <a:glow rad="228600">
              <a:schemeClr val="bg1">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Footer Placeholder 3"/>
          <p:cNvSpPr>
            <a:spLocks noGrp="1"/>
          </p:cNvSpPr>
          <p:nvPr>
            <p:ph type="ftr" sz="quarter" idx="11"/>
          </p:nvPr>
        </p:nvSpPr>
        <p:spPr/>
        <p:txBody>
          <a:bodyPr/>
          <a:lstStyle/>
          <a:p>
            <a:r>
              <a:rPr lang="en-US" dirty="0" smtClean="0"/>
              <a:t>SPS Proprietary</a:t>
            </a:r>
            <a:endParaRPr lang="en-US" dirty="0"/>
          </a:p>
        </p:txBody>
      </p:sp>
      <p:sp>
        <p:nvSpPr>
          <p:cNvPr id="5" name="Slide Number Placeholder 4"/>
          <p:cNvSpPr>
            <a:spLocks noGrp="1"/>
          </p:cNvSpPr>
          <p:nvPr>
            <p:ph type="sldNum" sz="quarter" idx="12"/>
          </p:nvPr>
        </p:nvSpPr>
        <p:spPr/>
        <p:txBody>
          <a:bodyPr/>
          <a:lstStyle/>
          <a:p>
            <a:fld id="{47FFE90E-7EEA-44A5-AB16-9E5790874D77}" type="slidenum">
              <a:rPr lang="en-US" smtClean="0"/>
              <a:t>37</a:t>
            </a:fld>
            <a:endParaRPr lang="en-US" dirty="0"/>
          </a:p>
        </p:txBody>
      </p:sp>
      <p:sp>
        <p:nvSpPr>
          <p:cNvPr id="2" name="TextBox 1"/>
          <p:cNvSpPr txBox="1"/>
          <p:nvPr/>
        </p:nvSpPr>
        <p:spPr>
          <a:xfrm>
            <a:off x="685799" y="2667000"/>
            <a:ext cx="7772400" cy="923330"/>
          </a:xfrm>
          <a:prstGeom prst="rect">
            <a:avLst/>
          </a:prstGeom>
          <a:noFill/>
        </p:spPr>
        <p:txBody>
          <a:bodyPr wrap="square" rtlCol="0">
            <a:spAutoFit/>
          </a:bodyPr>
          <a:lstStyle/>
          <a:p>
            <a:pPr algn="ctr"/>
            <a:r>
              <a:rPr lang="en-US" sz="5400" b="1" dirty="0" smtClean="0"/>
              <a:t>Contacts Made</a:t>
            </a:r>
            <a:endParaRPr lang="en-US" sz="5400" b="1" dirty="0"/>
          </a:p>
        </p:txBody>
      </p:sp>
    </p:spTree>
    <p:extLst>
      <p:ext uri="{BB962C8B-B14F-4D97-AF65-F5344CB8AC3E}">
        <p14:creationId xmlns:p14="http://schemas.microsoft.com/office/powerpoint/2010/main" val="154148994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a:xfrm>
            <a:off x="457200" y="274638"/>
            <a:ext cx="8229600" cy="792162"/>
          </a:xfrm>
        </p:spPr>
        <p:txBody>
          <a:bodyPr/>
          <a:lstStyle/>
          <a:p>
            <a:r>
              <a:rPr lang="en-US" b="1" dirty="0" smtClean="0"/>
              <a:t>People &amp; Places</a:t>
            </a:r>
            <a:r>
              <a:rPr lang="en-US" sz="2400" b="1" dirty="0" smtClean="0"/>
              <a:t/>
            </a:r>
            <a:br>
              <a:rPr lang="en-US" sz="2400" b="1" dirty="0" smtClean="0"/>
            </a:br>
            <a:r>
              <a:rPr lang="en-US" sz="2800" b="1" dirty="0" smtClean="0"/>
              <a:t>Day 1-3 Meetings</a:t>
            </a:r>
          </a:p>
        </p:txBody>
      </p:sp>
      <p:sp>
        <p:nvSpPr>
          <p:cNvPr id="3" name="Content Placeholder 2"/>
          <p:cNvSpPr>
            <a:spLocks noGrp="1"/>
          </p:cNvSpPr>
          <p:nvPr>
            <p:ph idx="1"/>
          </p:nvPr>
        </p:nvSpPr>
        <p:spPr>
          <a:xfrm>
            <a:off x="381000" y="1524000"/>
            <a:ext cx="8229600" cy="4525963"/>
          </a:xfrm>
        </p:spPr>
        <p:txBody>
          <a:bodyPr>
            <a:normAutofit fontScale="92500" lnSpcReduction="20000"/>
          </a:bodyPr>
          <a:lstStyle/>
          <a:p>
            <a:pPr marL="274320" lvl="1" indent="0">
              <a:spcBef>
                <a:spcPct val="0"/>
              </a:spcBef>
              <a:buNone/>
            </a:pPr>
            <a:r>
              <a:rPr lang="en-US" b="1" u="sng" dirty="0" smtClean="0">
                <a:latin typeface="Arial" pitchFamily="34" charset="0"/>
              </a:rPr>
              <a:t>Karachi</a:t>
            </a:r>
          </a:p>
          <a:p>
            <a:pPr marL="273050" lvl="1" indent="-342900">
              <a:spcBef>
                <a:spcPct val="0"/>
              </a:spcBef>
              <a:buFont typeface="Arial" pitchFamily="34" charset="0"/>
              <a:buChar char="•"/>
            </a:pPr>
            <a:endParaRPr lang="en-US" sz="1800" b="1" dirty="0" smtClean="0">
              <a:latin typeface="Arial" pitchFamily="34" charset="0"/>
            </a:endParaRPr>
          </a:p>
          <a:p>
            <a:pPr marL="273050" lvl="1" indent="-342900">
              <a:spcBef>
                <a:spcPct val="0"/>
              </a:spcBef>
              <a:buFont typeface="Arial" pitchFamily="34" charset="0"/>
              <a:buChar char="•"/>
            </a:pPr>
            <a:r>
              <a:rPr lang="en-US" sz="2000" b="1" dirty="0" smtClean="0">
                <a:latin typeface="Arial" pitchFamily="34" charset="0"/>
              </a:rPr>
              <a:t>Government of Sindh</a:t>
            </a:r>
          </a:p>
          <a:p>
            <a:pPr marL="0" lvl="1" indent="0">
              <a:spcBef>
                <a:spcPct val="0"/>
              </a:spcBef>
              <a:buNone/>
            </a:pPr>
            <a:r>
              <a:rPr lang="en-US" sz="2000" dirty="0" smtClean="0">
                <a:latin typeface="Arial" pitchFamily="34" charset="0"/>
              </a:rPr>
              <a:t>	Dr. A.Q. Mughal, Vice Chancellor Sindh Agriculture University</a:t>
            </a:r>
            <a:r>
              <a:rPr lang="en-US" sz="2000" b="1" dirty="0" smtClean="0">
                <a:latin typeface="Arial" pitchFamily="34" charset="0"/>
              </a:rPr>
              <a:t> </a:t>
            </a:r>
          </a:p>
          <a:p>
            <a:pPr marL="0" lvl="1" indent="0">
              <a:spcBef>
                <a:spcPct val="0"/>
              </a:spcBef>
              <a:buNone/>
            </a:pPr>
            <a:r>
              <a:rPr lang="en-US" sz="2000" dirty="0" smtClean="0">
                <a:latin typeface="Arial" pitchFamily="34" charset="0"/>
              </a:rPr>
              <a:t>	S– S.S. Farooq Kazi, Director General of Works </a:t>
            </a:r>
          </a:p>
          <a:p>
            <a:pPr marL="273050" lvl="1" indent="-342900">
              <a:spcBef>
                <a:spcPct val="0"/>
              </a:spcBef>
              <a:buFont typeface="Arial" pitchFamily="34" charset="0"/>
              <a:buChar char="•"/>
            </a:pPr>
            <a:r>
              <a:rPr lang="en-US" sz="2000" b="1" dirty="0" smtClean="0">
                <a:latin typeface="Arial" pitchFamily="34" charset="0"/>
              </a:rPr>
              <a:t>Business and community leaders</a:t>
            </a:r>
          </a:p>
          <a:p>
            <a:pPr marL="548640" indent="0">
              <a:spcBef>
                <a:spcPct val="0"/>
              </a:spcBef>
              <a:buFont typeface="Arial" pitchFamily="34" charset="0"/>
              <a:buNone/>
            </a:pPr>
            <a:r>
              <a:rPr lang="en-US" sz="2000" dirty="0" smtClean="0">
                <a:latin typeface="Arial" pitchFamily="34" charset="0"/>
              </a:rPr>
              <a:t>	Tariq Mahmood, CEO, Business &amp; Engineering Trends (Boats  	    &amp; GRP)</a:t>
            </a:r>
          </a:p>
          <a:p>
            <a:pPr marL="548640" indent="0">
              <a:spcBef>
                <a:spcPct val="0"/>
              </a:spcBef>
              <a:buFont typeface="Arial" pitchFamily="34" charset="0"/>
              <a:buNone/>
            </a:pPr>
            <a:r>
              <a:rPr lang="en-US" sz="2000" dirty="0" smtClean="0">
                <a:latin typeface="Arial" pitchFamily="34" charset="0"/>
              </a:rPr>
              <a:t>	S. Yusuf Imam, Builder, Developer, Planner and Contractor</a:t>
            </a:r>
          </a:p>
          <a:p>
            <a:pPr marL="548640" indent="0">
              <a:spcBef>
                <a:spcPct val="0"/>
              </a:spcBef>
              <a:buFont typeface="Arial" pitchFamily="34" charset="0"/>
              <a:buNone/>
            </a:pPr>
            <a:r>
              <a:rPr lang="en-US" sz="2000" dirty="0" smtClean="0">
                <a:latin typeface="Arial" pitchFamily="34" charset="0"/>
              </a:rPr>
              <a:t>	Mr. Arif Usmani, MD Citibank*</a:t>
            </a:r>
          </a:p>
          <a:p>
            <a:pPr marL="273050" indent="-347472"/>
            <a:r>
              <a:rPr lang="en-US" sz="2000" b="1" dirty="0" smtClean="0">
                <a:latin typeface="Arial" pitchFamily="34" charset="0"/>
              </a:rPr>
              <a:t>Tando Mohammad Khan</a:t>
            </a:r>
          </a:p>
          <a:p>
            <a:pPr marL="0" indent="0">
              <a:buNone/>
            </a:pPr>
            <a:r>
              <a:rPr lang="en-US" sz="2000" b="1" dirty="0">
                <a:latin typeface="Arial" pitchFamily="34" charset="0"/>
              </a:rPr>
              <a:t>	</a:t>
            </a:r>
            <a:r>
              <a:rPr lang="en-US" sz="2000" dirty="0" smtClean="0">
                <a:latin typeface="Arial" pitchFamily="34" charset="0"/>
              </a:rPr>
              <a:t>Syed Zulfiqar Ali Shah, Chairman Sindh Hunting Club and 	Landlord</a:t>
            </a:r>
          </a:p>
          <a:p>
            <a:pPr marL="274320" indent="-347472"/>
            <a:r>
              <a:rPr lang="en-US" sz="2000" b="1" dirty="0" smtClean="0">
                <a:latin typeface="Arial" pitchFamily="34" charset="0"/>
              </a:rPr>
              <a:t>Religious Leaders</a:t>
            </a:r>
          </a:p>
          <a:p>
            <a:pPr marL="273050" indent="0">
              <a:spcBef>
                <a:spcPct val="0"/>
              </a:spcBef>
              <a:buFont typeface="Arial" pitchFamily="34" charset="0"/>
              <a:buNone/>
            </a:pPr>
            <a:r>
              <a:rPr lang="en-US" sz="2000" i="1" dirty="0" smtClean="0">
                <a:latin typeface="Arial" pitchFamily="34" charset="0"/>
              </a:rPr>
              <a:t>	His Holiness </a:t>
            </a:r>
            <a:r>
              <a:rPr lang="it-IT" sz="2000" i="1" dirty="0" smtClean="0">
                <a:latin typeface="Arial" pitchFamily="34" charset="0"/>
              </a:rPr>
              <a:t>Al Syed Al sheikh Hashim-Ud - Din - Al Qadri AL 	Gaylani  AL Bagdadi</a:t>
            </a:r>
            <a:r>
              <a:rPr lang="en-US" sz="2000" i="1" dirty="0" smtClean="0">
                <a:latin typeface="Arial" pitchFamily="34" charset="0"/>
              </a:rPr>
              <a:t> (Pir Shab)</a:t>
            </a:r>
            <a:endParaRPr lang="en-US" sz="1800" i="1" dirty="0" smtClean="0">
              <a:latin typeface="Arial" pitchFamily="34" charset="0"/>
            </a:endParaRPr>
          </a:p>
          <a:p>
            <a:pPr marL="273050" indent="0">
              <a:spcBef>
                <a:spcPct val="0"/>
              </a:spcBef>
              <a:buFont typeface="Arial" pitchFamily="34" charset="0"/>
              <a:buNone/>
            </a:pPr>
            <a:r>
              <a:rPr lang="en-US" sz="2000" dirty="0" smtClean="0">
                <a:latin typeface="Arial" pitchFamily="34" charset="0"/>
              </a:rPr>
              <a:t> </a:t>
            </a:r>
          </a:p>
        </p:txBody>
      </p:sp>
    </p:spTree>
    <p:extLst>
      <p:ext uri="{BB962C8B-B14F-4D97-AF65-F5344CB8AC3E}">
        <p14:creationId xmlns:p14="http://schemas.microsoft.com/office/powerpoint/2010/main" val="217413491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xfrm>
            <a:off x="609600" y="152400"/>
            <a:ext cx="8686800" cy="990600"/>
          </a:xfrm>
        </p:spPr>
        <p:txBody>
          <a:bodyPr/>
          <a:lstStyle/>
          <a:p>
            <a:r>
              <a:rPr lang="en-US" b="1" dirty="0"/>
              <a:t>People &amp; Places</a:t>
            </a:r>
            <a:r>
              <a:rPr lang="en-US" sz="3600" b="1" dirty="0" smtClean="0"/>
              <a:t/>
            </a:r>
            <a:br>
              <a:rPr lang="en-US" sz="3600" b="1" dirty="0" smtClean="0"/>
            </a:br>
            <a:r>
              <a:rPr lang="en-US" sz="2800" b="1" dirty="0" smtClean="0"/>
              <a:t>Day 6-8</a:t>
            </a:r>
            <a:endParaRPr lang="en-US" sz="2800" b="1" dirty="0" smtClean="0">
              <a:cs typeface="Times New Roman" pitchFamily="18" charset="0"/>
            </a:endParaRPr>
          </a:p>
        </p:txBody>
      </p:sp>
      <p:sp>
        <p:nvSpPr>
          <p:cNvPr id="21506" name="Slide Number Placeholder 4"/>
          <p:cNvSpPr>
            <a:spLocks noGrp="1"/>
          </p:cNvSpPr>
          <p:nvPr>
            <p:ph type="sldNum" sz="quarter" idx="12"/>
          </p:nvPr>
        </p:nvSpPr>
        <p:spPr/>
        <p:txBody>
          <a:bodyPr/>
          <a:lstStyle/>
          <a:p>
            <a:pPr fontAlgn="base">
              <a:spcBef>
                <a:spcPct val="0"/>
              </a:spcBef>
              <a:spcAft>
                <a:spcPct val="0"/>
              </a:spcAft>
              <a:defRPr/>
            </a:pPr>
            <a:fld id="{A5F12493-EB61-4447-BF64-CB9EFFC6240B}" type="slidenum">
              <a:rPr lang="en-US" smtClean="0"/>
              <a:pPr fontAlgn="base">
                <a:spcBef>
                  <a:spcPct val="0"/>
                </a:spcBef>
                <a:spcAft>
                  <a:spcPct val="0"/>
                </a:spcAft>
                <a:defRPr/>
              </a:pPr>
              <a:t>39</a:t>
            </a:fld>
            <a:endParaRPr lang="en-US" dirty="0" smtClean="0"/>
          </a:p>
        </p:txBody>
      </p:sp>
      <p:sp>
        <p:nvSpPr>
          <p:cNvPr id="35844" name="Content Placeholder 2"/>
          <p:cNvSpPr>
            <a:spLocks noGrp="1"/>
          </p:cNvSpPr>
          <p:nvPr>
            <p:ph idx="1"/>
          </p:nvPr>
        </p:nvSpPr>
        <p:spPr>
          <a:xfrm>
            <a:off x="381000" y="1219200"/>
            <a:ext cx="8229600" cy="5791200"/>
          </a:xfrm>
        </p:spPr>
        <p:txBody>
          <a:bodyPr/>
          <a:lstStyle/>
          <a:p>
            <a:pPr marL="274320" indent="0">
              <a:buNone/>
            </a:pPr>
            <a:r>
              <a:rPr lang="en-US" b="1" u="sng" dirty="0" smtClean="0"/>
              <a:t>Lahore</a:t>
            </a:r>
          </a:p>
          <a:p>
            <a:pPr lvl="1">
              <a:buFont typeface="Arial" pitchFamily="34" charset="0"/>
              <a:buChar char="•"/>
            </a:pPr>
            <a:r>
              <a:rPr lang="en-US" b="1" dirty="0" smtClean="0"/>
              <a:t>Lahore IT Park  </a:t>
            </a:r>
          </a:p>
          <a:p>
            <a:pPr lvl="1">
              <a:spcBef>
                <a:spcPts val="0"/>
              </a:spcBef>
              <a:buFont typeface="Arial" pitchFamily="34" charset="0"/>
              <a:buNone/>
            </a:pPr>
            <a:r>
              <a:rPr lang="en-US" sz="2400" dirty="0" smtClean="0"/>
              <a:t>   -- Dr. Bokhari</a:t>
            </a:r>
          </a:p>
          <a:p>
            <a:pPr lvl="1">
              <a:spcBef>
                <a:spcPts val="0"/>
              </a:spcBef>
              <a:buFont typeface="Arial" pitchFamily="34" charset="0"/>
              <a:buNone/>
            </a:pPr>
            <a:r>
              <a:rPr lang="en-US" sz="2400" dirty="0" smtClean="0"/>
              <a:t>   -- Brig Gen Usman Saeed, IT &amp; Mining.</a:t>
            </a:r>
          </a:p>
          <a:p>
            <a:pPr lvl="1">
              <a:spcBef>
                <a:spcPts val="0"/>
              </a:spcBef>
              <a:buFont typeface="Arial" pitchFamily="34" charset="0"/>
              <a:buNone/>
            </a:pPr>
            <a:r>
              <a:rPr lang="en-US" sz="2400" dirty="0" smtClean="0"/>
              <a:t>   -- USAID</a:t>
            </a:r>
          </a:p>
          <a:p>
            <a:pPr lvl="1">
              <a:buFont typeface="Arial" pitchFamily="34" charset="0"/>
              <a:buChar char="•"/>
            </a:pPr>
            <a:r>
              <a:rPr lang="en-US" b="1" dirty="0" smtClean="0"/>
              <a:t>Religious Leaders (Tablighi)</a:t>
            </a:r>
          </a:p>
          <a:p>
            <a:pPr lvl="1">
              <a:buFont typeface="Arial" pitchFamily="34" charset="0"/>
              <a:buNone/>
            </a:pPr>
            <a:r>
              <a:rPr lang="en-US" sz="2400" dirty="0" smtClean="0"/>
              <a:t>   -- Talha Zubair, Director Preacher and American Lycetuff School, Lahore</a:t>
            </a:r>
          </a:p>
          <a:p>
            <a:pPr lvl="1">
              <a:buFont typeface="Arial" pitchFamily="34" charset="0"/>
              <a:buChar char="•"/>
            </a:pPr>
            <a:r>
              <a:rPr lang="en-US" b="1" dirty="0" smtClean="0"/>
              <a:t>Other</a:t>
            </a:r>
          </a:p>
          <a:p>
            <a:pPr lvl="1">
              <a:spcBef>
                <a:spcPts val="0"/>
              </a:spcBef>
              <a:buFont typeface="Arial" pitchFamily="34" charset="0"/>
              <a:buNone/>
            </a:pPr>
            <a:r>
              <a:rPr lang="en-US" sz="2400" dirty="0" smtClean="0"/>
              <a:t>   --  Dr. Khalid, Plastic Surgeon</a:t>
            </a:r>
          </a:p>
          <a:p>
            <a:pPr lvl="1">
              <a:spcBef>
                <a:spcPts val="0"/>
              </a:spcBef>
              <a:buFont typeface="Arial" pitchFamily="34" charset="0"/>
              <a:buNone/>
            </a:pPr>
            <a:r>
              <a:rPr lang="en-US" sz="2400" dirty="0" smtClean="0"/>
              <a:t>   -- Sqn Ldr (R) Usman, Pakistan Air Force</a:t>
            </a:r>
          </a:p>
          <a:p>
            <a:pPr lvl="1">
              <a:buFont typeface="Arial" pitchFamily="34" charset="0"/>
              <a:buNone/>
            </a:pPr>
            <a:endParaRPr lang="en-US" sz="2400" b="1" dirty="0" smtClean="0"/>
          </a:p>
        </p:txBody>
      </p:sp>
    </p:spTree>
    <p:extLst>
      <p:ext uri="{BB962C8B-B14F-4D97-AF65-F5344CB8AC3E}">
        <p14:creationId xmlns:p14="http://schemas.microsoft.com/office/powerpoint/2010/main" val="22963995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Soft Power Engineering®</a:t>
            </a:r>
            <a:endParaRPr lang="en-US" dirty="0"/>
          </a:p>
        </p:txBody>
      </p:sp>
      <p:sp>
        <p:nvSpPr>
          <p:cNvPr id="4" name="Content Placeholder 3"/>
          <p:cNvSpPr>
            <a:spLocks noGrp="1"/>
          </p:cNvSpPr>
          <p:nvPr>
            <p:ph idx="1"/>
          </p:nvPr>
        </p:nvSpPr>
        <p:spPr/>
        <p:txBody>
          <a:bodyPr>
            <a:normAutofit/>
          </a:bodyPr>
          <a:lstStyle/>
          <a:p>
            <a:r>
              <a:rPr lang="en-US" dirty="0" smtClean="0"/>
              <a:t>Definition</a:t>
            </a:r>
          </a:p>
          <a:p>
            <a:pPr lvl="1"/>
            <a:r>
              <a:rPr lang="en-US" dirty="0" smtClean="0"/>
              <a:t>“The </a:t>
            </a:r>
            <a:r>
              <a:rPr lang="en-US" dirty="0"/>
              <a:t>repeatable scientific method for delivering predictable, quantifiable factors and elements to support community stability and </a:t>
            </a:r>
            <a:r>
              <a:rPr lang="en-US" dirty="0" smtClean="0"/>
              <a:t>security” – Dr. Dan Tolley, Soft Power Solutions LLC</a:t>
            </a:r>
          </a:p>
          <a:p>
            <a:pPr lvl="1"/>
            <a:endParaRPr lang="en-US" dirty="0"/>
          </a:p>
          <a:p>
            <a:r>
              <a:rPr lang="en-US" dirty="0" smtClean="0"/>
              <a:t>Case Study</a:t>
            </a:r>
          </a:p>
          <a:p>
            <a:pPr lvl="1"/>
            <a:r>
              <a:rPr lang="en-US" dirty="0"/>
              <a:t>Soft Power Engineering effort between Pakistan and US to derive needs and solutions through interaction and co-creation with government officials, local leaders and businessmen/farmers</a:t>
            </a:r>
          </a:p>
        </p:txBody>
      </p:sp>
      <p:sp>
        <p:nvSpPr>
          <p:cNvPr id="7" name="Footer Placeholder 6"/>
          <p:cNvSpPr>
            <a:spLocks noGrp="1"/>
          </p:cNvSpPr>
          <p:nvPr>
            <p:ph type="ftr" sz="quarter" idx="11"/>
          </p:nvPr>
        </p:nvSpPr>
        <p:spPr/>
        <p:txBody>
          <a:bodyPr/>
          <a:lstStyle/>
          <a:p>
            <a:r>
              <a:rPr lang="en-US" dirty="0" smtClean="0"/>
              <a:t>SPS Proprietary</a:t>
            </a:r>
            <a:endParaRPr lang="en-US" dirty="0"/>
          </a:p>
        </p:txBody>
      </p:sp>
      <p:sp>
        <p:nvSpPr>
          <p:cNvPr id="8" name="Slide Number Placeholder 7"/>
          <p:cNvSpPr>
            <a:spLocks noGrp="1"/>
          </p:cNvSpPr>
          <p:nvPr>
            <p:ph type="sldNum" sz="quarter" idx="12"/>
          </p:nvPr>
        </p:nvSpPr>
        <p:spPr/>
        <p:txBody>
          <a:bodyPr/>
          <a:lstStyle/>
          <a:p>
            <a:fld id="{47FFE90E-7EEA-44A5-AB16-9E5790874D77}" type="slidenum">
              <a:rPr lang="en-US" smtClean="0"/>
              <a:t>4</a:t>
            </a:fld>
            <a:endParaRPr lang="en-US" dirty="0"/>
          </a:p>
        </p:txBody>
      </p:sp>
    </p:spTree>
    <p:extLst>
      <p:ext uri="{BB962C8B-B14F-4D97-AF65-F5344CB8AC3E}">
        <p14:creationId xmlns:p14="http://schemas.microsoft.com/office/powerpoint/2010/main" val="85124028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xfrm>
            <a:off x="609600" y="228600"/>
            <a:ext cx="8382000" cy="990600"/>
          </a:xfrm>
        </p:spPr>
        <p:txBody>
          <a:bodyPr/>
          <a:lstStyle/>
          <a:p>
            <a:r>
              <a:rPr lang="en-US" b="1" dirty="0"/>
              <a:t>People &amp; Places</a:t>
            </a:r>
            <a:r>
              <a:rPr lang="en-US" sz="3600" b="1" dirty="0" smtClean="0"/>
              <a:t/>
            </a:r>
            <a:br>
              <a:rPr lang="en-US" sz="3600" b="1" dirty="0" smtClean="0"/>
            </a:br>
            <a:r>
              <a:rPr lang="en-US" sz="2800" b="1" dirty="0" smtClean="0"/>
              <a:t>Day 6-8</a:t>
            </a:r>
            <a:endParaRPr lang="en-US" sz="2800" b="1" dirty="0" smtClean="0">
              <a:cs typeface="Times New Roman" pitchFamily="18" charset="0"/>
            </a:endParaRPr>
          </a:p>
        </p:txBody>
      </p:sp>
      <p:sp>
        <p:nvSpPr>
          <p:cNvPr id="21506" name="Slide Number Placeholder 4"/>
          <p:cNvSpPr>
            <a:spLocks noGrp="1"/>
          </p:cNvSpPr>
          <p:nvPr>
            <p:ph type="sldNum" sz="quarter" idx="12"/>
          </p:nvPr>
        </p:nvSpPr>
        <p:spPr/>
        <p:txBody>
          <a:bodyPr/>
          <a:lstStyle/>
          <a:p>
            <a:pPr fontAlgn="base">
              <a:spcBef>
                <a:spcPct val="0"/>
              </a:spcBef>
              <a:spcAft>
                <a:spcPct val="0"/>
              </a:spcAft>
              <a:defRPr/>
            </a:pPr>
            <a:fld id="{A5F12493-EB61-4447-BF64-CB9EFFC6240B}" type="slidenum">
              <a:rPr lang="en-US" smtClean="0"/>
              <a:pPr fontAlgn="base">
                <a:spcBef>
                  <a:spcPct val="0"/>
                </a:spcBef>
                <a:spcAft>
                  <a:spcPct val="0"/>
                </a:spcAft>
                <a:defRPr/>
              </a:pPr>
              <a:t>40</a:t>
            </a:fld>
            <a:endParaRPr lang="en-US" dirty="0" smtClean="0"/>
          </a:p>
        </p:txBody>
      </p:sp>
      <p:sp>
        <p:nvSpPr>
          <p:cNvPr id="35844" name="Content Placeholder 2"/>
          <p:cNvSpPr>
            <a:spLocks noGrp="1"/>
          </p:cNvSpPr>
          <p:nvPr>
            <p:ph idx="1"/>
          </p:nvPr>
        </p:nvSpPr>
        <p:spPr>
          <a:xfrm>
            <a:off x="381000" y="1295400"/>
            <a:ext cx="8763000" cy="5791200"/>
          </a:xfrm>
        </p:spPr>
        <p:txBody>
          <a:bodyPr/>
          <a:lstStyle/>
          <a:p>
            <a:pPr marL="365760" indent="0">
              <a:buNone/>
            </a:pPr>
            <a:r>
              <a:rPr lang="en-US" b="1" u="sng" dirty="0" smtClean="0"/>
              <a:t>Lahore</a:t>
            </a:r>
          </a:p>
          <a:p>
            <a:pPr lvl="1">
              <a:buFont typeface="Arial" pitchFamily="34" charset="0"/>
              <a:buChar char="•"/>
            </a:pPr>
            <a:r>
              <a:rPr lang="en-US" b="1" dirty="0" smtClean="0"/>
              <a:t>International Peace Conference, Islamabad</a:t>
            </a:r>
          </a:p>
          <a:p>
            <a:pPr lvl="1">
              <a:spcBef>
                <a:spcPts val="0"/>
              </a:spcBef>
              <a:buFont typeface="Arial" pitchFamily="34" charset="0"/>
              <a:buChar char="•"/>
            </a:pPr>
            <a:r>
              <a:rPr lang="en-US" b="1" dirty="0" smtClean="0"/>
              <a:t>Punjab University</a:t>
            </a:r>
          </a:p>
          <a:p>
            <a:pPr lvl="1">
              <a:spcBef>
                <a:spcPts val="0"/>
              </a:spcBef>
              <a:buFont typeface="Arial" pitchFamily="34" charset="0"/>
              <a:buNone/>
            </a:pPr>
            <a:r>
              <a:rPr lang="en-US" sz="2400" b="1" dirty="0" smtClean="0"/>
              <a:t>     --</a:t>
            </a:r>
            <a:r>
              <a:rPr lang="en-US" sz="2400" dirty="0" smtClean="0"/>
              <a:t>Prof. Dr. M. Ehsan Malik, Dean of Economics &amp; Mgt Science</a:t>
            </a:r>
          </a:p>
          <a:p>
            <a:pPr lvl="1">
              <a:spcBef>
                <a:spcPts val="0"/>
              </a:spcBef>
              <a:buFont typeface="Arial" pitchFamily="34" charset="0"/>
              <a:buChar char="•"/>
            </a:pPr>
            <a:r>
              <a:rPr lang="en-US" b="1" dirty="0" smtClean="0"/>
              <a:t>Board of Investment and Trade</a:t>
            </a:r>
          </a:p>
          <a:p>
            <a:pPr lvl="1">
              <a:spcBef>
                <a:spcPts val="0"/>
              </a:spcBef>
              <a:buFont typeface="Arial" pitchFamily="34" charset="0"/>
              <a:buNone/>
            </a:pPr>
            <a:r>
              <a:rPr lang="en-US" sz="2400" dirty="0" smtClean="0"/>
              <a:t>     -- Dr. Imran Ahmed Hashmi, Agriculture &amp; Livestock</a:t>
            </a:r>
          </a:p>
          <a:p>
            <a:pPr lvl="1">
              <a:spcBef>
                <a:spcPts val="0"/>
              </a:spcBef>
              <a:buFont typeface="Arial" pitchFamily="34" charset="0"/>
              <a:buNone/>
            </a:pPr>
            <a:r>
              <a:rPr lang="en-US" sz="2400" dirty="0" smtClean="0"/>
              <a:t>     -- Waqas Bin Najeeb, Energy &amp; Mines</a:t>
            </a:r>
          </a:p>
          <a:p>
            <a:pPr lvl="1">
              <a:buFont typeface="Arial" pitchFamily="34" charset="0"/>
              <a:buChar char="•"/>
            </a:pPr>
            <a:r>
              <a:rPr lang="en-US" b="1" dirty="0" smtClean="0"/>
              <a:t>Fiber Glass Water Pipes and Tanks Factory</a:t>
            </a:r>
          </a:p>
          <a:p>
            <a:pPr lvl="1">
              <a:spcBef>
                <a:spcPts val="0"/>
              </a:spcBef>
              <a:buFont typeface="Arial" pitchFamily="34" charset="0"/>
              <a:buChar char="•"/>
            </a:pPr>
            <a:r>
              <a:rPr lang="en-US" b="1" dirty="0" smtClean="0"/>
              <a:t>Ittefaq Steel Mills </a:t>
            </a:r>
          </a:p>
          <a:p>
            <a:pPr marL="548640" lvl="1" indent="0">
              <a:spcBef>
                <a:spcPts val="0"/>
              </a:spcBef>
              <a:buNone/>
            </a:pPr>
            <a:r>
              <a:rPr lang="en-US" sz="2400" dirty="0" smtClean="0"/>
              <a:t>	--Mohammad Usman Rangooni US Citizen</a:t>
            </a:r>
          </a:p>
          <a:p>
            <a:pPr lvl="1">
              <a:spcBef>
                <a:spcPts val="0"/>
              </a:spcBef>
              <a:buFont typeface="Arial" pitchFamily="34" charset="0"/>
              <a:buNone/>
            </a:pPr>
            <a:r>
              <a:rPr lang="en-US" sz="2400" dirty="0" smtClean="0"/>
              <a:t>    		--Abdul Qadeer Khawaja, Financial Advisor</a:t>
            </a:r>
          </a:p>
          <a:p>
            <a:pPr lvl="1">
              <a:spcBef>
                <a:spcPts val="0"/>
              </a:spcBef>
              <a:buFont typeface="Arial" pitchFamily="34" charset="0"/>
              <a:buChar char="•"/>
            </a:pPr>
            <a:r>
              <a:rPr lang="en-US" b="1" dirty="0" smtClean="0"/>
              <a:t>Colossys LLC Empowering business worldwide</a:t>
            </a:r>
            <a:r>
              <a:rPr lang="en-US" sz="2400" b="1" dirty="0" smtClean="0"/>
              <a:t> </a:t>
            </a:r>
          </a:p>
          <a:p>
            <a:pPr marL="457200" lvl="1" indent="0">
              <a:spcBef>
                <a:spcPts val="0"/>
              </a:spcBef>
              <a:buNone/>
            </a:pPr>
            <a:r>
              <a:rPr lang="en-US" sz="2400" b="1" dirty="0"/>
              <a:t>	</a:t>
            </a:r>
            <a:r>
              <a:rPr lang="en-US" sz="2400" b="1" dirty="0" smtClean="0"/>
              <a:t>--</a:t>
            </a:r>
            <a:r>
              <a:rPr lang="en-US" sz="2400" dirty="0" smtClean="0"/>
              <a:t>Dr.  Mahmud Bokhari</a:t>
            </a:r>
          </a:p>
          <a:p>
            <a:pPr lvl="1"/>
            <a:endParaRPr lang="en-US" sz="1800" b="1" dirty="0" smtClean="0"/>
          </a:p>
        </p:txBody>
      </p:sp>
    </p:spTree>
    <p:extLst>
      <p:ext uri="{BB962C8B-B14F-4D97-AF65-F5344CB8AC3E}">
        <p14:creationId xmlns:p14="http://schemas.microsoft.com/office/powerpoint/2010/main" val="337615413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xfrm>
            <a:off x="533400" y="0"/>
            <a:ext cx="8610600" cy="1143000"/>
          </a:xfrm>
        </p:spPr>
        <p:txBody>
          <a:bodyPr/>
          <a:lstStyle/>
          <a:p>
            <a:r>
              <a:rPr lang="en-US" b="1" dirty="0"/>
              <a:t>People &amp; Places</a:t>
            </a:r>
            <a:r>
              <a:rPr lang="en-US" b="1" dirty="0" smtClean="0"/>
              <a:t/>
            </a:r>
            <a:br>
              <a:rPr lang="en-US" b="1" dirty="0" smtClean="0"/>
            </a:br>
            <a:r>
              <a:rPr lang="en-US" sz="2800" b="1" dirty="0" smtClean="0"/>
              <a:t>Day 9-12 Meetings</a:t>
            </a:r>
            <a:endParaRPr lang="en-US" sz="3600" b="1" dirty="0" smtClean="0">
              <a:cs typeface="Times New Roman" pitchFamily="18" charset="0"/>
            </a:endParaRPr>
          </a:p>
        </p:txBody>
      </p:sp>
      <p:sp>
        <p:nvSpPr>
          <p:cNvPr id="21506" name="Slide Number Placeholder 4"/>
          <p:cNvSpPr>
            <a:spLocks noGrp="1"/>
          </p:cNvSpPr>
          <p:nvPr>
            <p:ph type="sldNum" sz="quarter" idx="12"/>
          </p:nvPr>
        </p:nvSpPr>
        <p:spPr/>
        <p:txBody>
          <a:bodyPr/>
          <a:lstStyle/>
          <a:p>
            <a:pPr fontAlgn="base">
              <a:spcBef>
                <a:spcPct val="0"/>
              </a:spcBef>
              <a:spcAft>
                <a:spcPct val="0"/>
              </a:spcAft>
              <a:defRPr/>
            </a:pPr>
            <a:fld id="{36B015D9-B078-4A84-911F-CCF34135BD84}" type="slidenum">
              <a:rPr lang="en-US" smtClean="0"/>
              <a:pPr fontAlgn="base">
                <a:spcBef>
                  <a:spcPct val="0"/>
                </a:spcBef>
                <a:spcAft>
                  <a:spcPct val="0"/>
                </a:spcAft>
                <a:defRPr/>
              </a:pPr>
              <a:t>41</a:t>
            </a:fld>
            <a:endParaRPr lang="en-US" dirty="0" smtClean="0"/>
          </a:p>
        </p:txBody>
      </p:sp>
      <p:sp>
        <p:nvSpPr>
          <p:cNvPr id="6" name="Content Placeholder 2"/>
          <p:cNvSpPr>
            <a:spLocks noGrp="1"/>
          </p:cNvSpPr>
          <p:nvPr>
            <p:ph idx="1"/>
          </p:nvPr>
        </p:nvSpPr>
        <p:spPr>
          <a:xfrm>
            <a:off x="381000" y="1447800"/>
            <a:ext cx="8229600" cy="4525963"/>
          </a:xfrm>
        </p:spPr>
        <p:txBody>
          <a:bodyPr lIns="0" tIns="0" rIns="0" bIns="0">
            <a:normAutofit fontScale="92500" lnSpcReduction="10000"/>
          </a:bodyPr>
          <a:lstStyle/>
          <a:p>
            <a:pPr marL="0" lvl="1" indent="-273050">
              <a:spcBef>
                <a:spcPct val="0"/>
              </a:spcBef>
              <a:buFont typeface="Arial" pitchFamily="34" charset="0"/>
              <a:buChar char="•"/>
            </a:pPr>
            <a:r>
              <a:rPr lang="en-US" b="1" dirty="0" smtClean="0"/>
              <a:t>US Embassy, Islamabad</a:t>
            </a:r>
          </a:p>
          <a:p>
            <a:pPr marL="273050" lvl="2" indent="0">
              <a:spcBef>
                <a:spcPct val="0"/>
              </a:spcBef>
              <a:buFont typeface="Arial" pitchFamily="34" charset="0"/>
              <a:buNone/>
            </a:pPr>
            <a:r>
              <a:rPr lang="en-US" dirty="0" smtClean="0"/>
              <a:t>Mr. &amp; Mrs. Cameron Munter, Ambassador</a:t>
            </a:r>
          </a:p>
          <a:p>
            <a:pPr marL="273050" lvl="2" indent="0">
              <a:spcBef>
                <a:spcPct val="0"/>
              </a:spcBef>
              <a:buFont typeface="Arial" pitchFamily="34" charset="0"/>
              <a:buNone/>
            </a:pPr>
            <a:r>
              <a:rPr lang="en-US" dirty="0" smtClean="0"/>
              <a:t>Brian McCleary, Commercial Counselor</a:t>
            </a:r>
          </a:p>
          <a:p>
            <a:pPr marL="273050" lvl="2" indent="0">
              <a:spcBef>
                <a:spcPct val="0"/>
              </a:spcBef>
              <a:buFont typeface="Arial" pitchFamily="34" charset="0"/>
              <a:buNone/>
            </a:pPr>
            <a:r>
              <a:rPr lang="en-US" dirty="0" smtClean="0"/>
              <a:t>Tariq Sayeed, Commercial Specialist</a:t>
            </a:r>
          </a:p>
          <a:p>
            <a:pPr marL="273050" lvl="2" indent="0">
              <a:spcBef>
                <a:spcPct val="0"/>
              </a:spcBef>
              <a:buFont typeface="Arial" pitchFamily="34" charset="0"/>
              <a:buNone/>
            </a:pPr>
            <a:r>
              <a:rPr lang="en-US" dirty="0" smtClean="0"/>
              <a:t>Col Scott Hill, Air Attaché</a:t>
            </a:r>
          </a:p>
          <a:p>
            <a:pPr marL="273050" lvl="2" indent="0">
              <a:spcBef>
                <a:spcPct val="0"/>
              </a:spcBef>
              <a:buFont typeface="Arial" pitchFamily="34" charset="0"/>
              <a:buNone/>
            </a:pPr>
            <a:r>
              <a:rPr lang="en-US" dirty="0" smtClean="0"/>
              <a:t>Lt Col Jean Havens, Assistant Air Attaché</a:t>
            </a:r>
          </a:p>
          <a:p>
            <a:pPr marL="273050" lvl="2" indent="0">
              <a:spcBef>
                <a:spcPct val="0"/>
              </a:spcBef>
              <a:buFont typeface="Arial" pitchFamily="34" charset="0"/>
              <a:buNone/>
            </a:pPr>
            <a:r>
              <a:rPr lang="en-US" dirty="0" smtClean="0"/>
              <a:t>Andy Sisson, Director USAID Pakistan</a:t>
            </a:r>
          </a:p>
          <a:p>
            <a:pPr marL="273050" lvl="2" indent="0">
              <a:spcBef>
                <a:spcPct val="0"/>
              </a:spcBef>
              <a:buFont typeface="Arial" pitchFamily="34" charset="0"/>
              <a:buNone/>
            </a:pPr>
            <a:r>
              <a:rPr lang="en-US" dirty="0" smtClean="0"/>
              <a:t>Katharina Zaver, USAID, Pakistan</a:t>
            </a:r>
          </a:p>
          <a:p>
            <a:pPr marL="273050" lvl="2" indent="0">
              <a:spcBef>
                <a:spcPct val="0"/>
              </a:spcBef>
              <a:buFont typeface="Arial" pitchFamily="34" charset="0"/>
              <a:buNone/>
            </a:pPr>
            <a:r>
              <a:rPr lang="en-US" dirty="0" smtClean="0"/>
              <a:t>Thomas Miller, Public Affairs *</a:t>
            </a:r>
          </a:p>
          <a:p>
            <a:pPr marL="273050" lvl="2" indent="0">
              <a:spcBef>
                <a:spcPct val="0"/>
              </a:spcBef>
              <a:buFont typeface="Arial" pitchFamily="34" charset="0"/>
              <a:buNone/>
            </a:pPr>
            <a:r>
              <a:rPr lang="en-US" dirty="0" smtClean="0"/>
              <a:t>Aroosha Rana, Press Officer *</a:t>
            </a:r>
          </a:p>
          <a:p>
            <a:pPr marL="273050" lvl="2" indent="0">
              <a:spcBef>
                <a:spcPct val="0"/>
              </a:spcBef>
              <a:buFont typeface="Arial" pitchFamily="34" charset="0"/>
              <a:buNone/>
            </a:pPr>
            <a:r>
              <a:rPr lang="en-US" dirty="0" smtClean="0"/>
              <a:t>Jimmy Mauldine, Economic Affairs*</a:t>
            </a:r>
          </a:p>
          <a:p>
            <a:pPr marL="0" lvl="1" indent="-273050">
              <a:spcBef>
                <a:spcPct val="0"/>
              </a:spcBef>
              <a:buFont typeface="Arial" pitchFamily="34" charset="0"/>
              <a:buChar char="•"/>
            </a:pPr>
            <a:endParaRPr lang="en-US" sz="2400" b="1" dirty="0" smtClean="0"/>
          </a:p>
          <a:p>
            <a:pPr marL="0" lvl="1" indent="-273050">
              <a:spcBef>
                <a:spcPct val="0"/>
              </a:spcBef>
              <a:buFont typeface="Arial" pitchFamily="34" charset="0"/>
              <a:buChar char="•"/>
            </a:pPr>
            <a:r>
              <a:rPr lang="en-US" b="1" dirty="0" smtClean="0"/>
              <a:t>US Consulate General, Lahore</a:t>
            </a:r>
          </a:p>
          <a:p>
            <a:pPr marL="0" lvl="1" indent="-273050">
              <a:spcBef>
                <a:spcPct val="0"/>
              </a:spcBef>
              <a:buFont typeface="Arial" pitchFamily="34" charset="0"/>
              <a:buNone/>
            </a:pPr>
            <a:r>
              <a:rPr lang="en-US" sz="2400" dirty="0"/>
              <a:t> </a:t>
            </a:r>
            <a:r>
              <a:rPr lang="en-US" sz="2400" dirty="0" smtClean="0"/>
              <a:t>   Ted Gehr, Director USAID Lahore Field Office</a:t>
            </a:r>
          </a:p>
        </p:txBody>
      </p:sp>
    </p:spTree>
    <p:extLst>
      <p:ext uri="{BB962C8B-B14F-4D97-AF65-F5344CB8AC3E}">
        <p14:creationId xmlns:p14="http://schemas.microsoft.com/office/powerpoint/2010/main" val="155610399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xfrm>
            <a:off x="453571" y="7257"/>
            <a:ext cx="8686800" cy="1143000"/>
          </a:xfrm>
        </p:spPr>
        <p:txBody>
          <a:bodyPr/>
          <a:lstStyle/>
          <a:p>
            <a:r>
              <a:rPr lang="en-US" b="1" dirty="0"/>
              <a:t>People &amp; Places</a:t>
            </a:r>
            <a:r>
              <a:rPr lang="en-US" b="1" dirty="0" smtClean="0"/>
              <a:t/>
            </a:r>
            <a:br>
              <a:rPr lang="en-US" b="1" dirty="0" smtClean="0"/>
            </a:br>
            <a:r>
              <a:rPr lang="en-US" sz="2800" b="1" dirty="0" smtClean="0"/>
              <a:t>Day 9-12 Meetings (Cont.)</a:t>
            </a:r>
            <a:endParaRPr lang="en-US" sz="4000" b="1" dirty="0" smtClean="0">
              <a:cs typeface="Times New Roman" pitchFamily="18" charset="0"/>
            </a:endParaRPr>
          </a:p>
        </p:txBody>
      </p:sp>
      <p:sp>
        <p:nvSpPr>
          <p:cNvPr id="21506" name="Slide Number Placeholder 4"/>
          <p:cNvSpPr>
            <a:spLocks noGrp="1"/>
          </p:cNvSpPr>
          <p:nvPr>
            <p:ph type="sldNum" sz="quarter" idx="12"/>
          </p:nvPr>
        </p:nvSpPr>
        <p:spPr/>
        <p:txBody>
          <a:bodyPr/>
          <a:lstStyle/>
          <a:p>
            <a:pPr fontAlgn="base">
              <a:spcBef>
                <a:spcPct val="0"/>
              </a:spcBef>
              <a:spcAft>
                <a:spcPct val="0"/>
              </a:spcAft>
              <a:defRPr/>
            </a:pPr>
            <a:fld id="{6CCEDAAD-6BE9-4EFD-99F3-ACE6A720AF66}" type="slidenum">
              <a:rPr lang="en-US" smtClean="0"/>
              <a:pPr fontAlgn="base">
                <a:spcBef>
                  <a:spcPct val="0"/>
                </a:spcBef>
                <a:spcAft>
                  <a:spcPct val="0"/>
                </a:spcAft>
                <a:defRPr/>
              </a:pPr>
              <a:t>42</a:t>
            </a:fld>
            <a:endParaRPr lang="en-US" dirty="0" smtClean="0"/>
          </a:p>
        </p:txBody>
      </p:sp>
      <p:sp>
        <p:nvSpPr>
          <p:cNvPr id="6" name="Content Placeholder 2"/>
          <p:cNvSpPr>
            <a:spLocks noGrp="1"/>
          </p:cNvSpPr>
          <p:nvPr>
            <p:ph idx="1"/>
          </p:nvPr>
        </p:nvSpPr>
        <p:spPr>
          <a:xfrm>
            <a:off x="381000" y="1371600"/>
            <a:ext cx="8229600" cy="4525963"/>
          </a:xfrm>
        </p:spPr>
        <p:txBody>
          <a:bodyPr lIns="0" tIns="0" rIns="0" bIns="0"/>
          <a:lstStyle/>
          <a:p>
            <a:pPr marL="274320" lvl="1" indent="0">
              <a:lnSpc>
                <a:spcPct val="75000"/>
              </a:lnSpc>
              <a:spcBef>
                <a:spcPct val="0"/>
              </a:spcBef>
              <a:buNone/>
            </a:pPr>
            <a:r>
              <a:rPr lang="en-US" sz="3200" b="1" u="sng" dirty="0" smtClean="0"/>
              <a:t>Islamabad</a:t>
            </a:r>
          </a:p>
          <a:p>
            <a:pPr marL="0" lvl="1" indent="-273050">
              <a:lnSpc>
                <a:spcPct val="75000"/>
              </a:lnSpc>
              <a:spcBef>
                <a:spcPct val="0"/>
              </a:spcBef>
              <a:buFont typeface="Arial" pitchFamily="34" charset="0"/>
              <a:buChar char="•"/>
            </a:pPr>
            <a:endParaRPr lang="en-US" b="1" u="sng" dirty="0" smtClean="0"/>
          </a:p>
          <a:p>
            <a:pPr marL="0" lvl="1" indent="-273050">
              <a:lnSpc>
                <a:spcPct val="75000"/>
              </a:lnSpc>
              <a:spcBef>
                <a:spcPct val="0"/>
              </a:spcBef>
              <a:buFont typeface="Arial" pitchFamily="34" charset="0"/>
              <a:buChar char="•"/>
            </a:pPr>
            <a:r>
              <a:rPr lang="en-US" b="1" dirty="0" smtClean="0"/>
              <a:t>Pakistan Planning Commission</a:t>
            </a:r>
          </a:p>
          <a:p>
            <a:pPr marL="548640" lvl="1" indent="-273050">
              <a:lnSpc>
                <a:spcPct val="75000"/>
              </a:lnSpc>
              <a:spcBef>
                <a:spcPct val="0"/>
              </a:spcBef>
              <a:buFont typeface="Arial" pitchFamily="34" charset="0"/>
              <a:buNone/>
            </a:pPr>
            <a:r>
              <a:rPr lang="en-US" sz="2400" dirty="0" smtClean="0"/>
              <a:t>Lt Gen (R) Shahid Niaz, Implementation &amp; Monitoring</a:t>
            </a:r>
          </a:p>
          <a:p>
            <a:pPr marL="0" lvl="1" indent="-273050">
              <a:lnSpc>
                <a:spcPct val="75000"/>
              </a:lnSpc>
              <a:spcBef>
                <a:spcPct val="0"/>
              </a:spcBef>
              <a:buFont typeface="Arial" pitchFamily="34" charset="0"/>
              <a:buNone/>
            </a:pPr>
            <a:endParaRPr lang="en-US" dirty="0" smtClean="0"/>
          </a:p>
          <a:p>
            <a:pPr marL="0" lvl="1" indent="-273050">
              <a:lnSpc>
                <a:spcPct val="75000"/>
              </a:lnSpc>
              <a:spcBef>
                <a:spcPct val="0"/>
              </a:spcBef>
              <a:buFont typeface="Arial" pitchFamily="34" charset="0"/>
              <a:buChar char="•"/>
            </a:pPr>
            <a:r>
              <a:rPr lang="en-US" b="1" dirty="0" smtClean="0"/>
              <a:t>National Disaster Management Agency (NDMA)</a:t>
            </a:r>
          </a:p>
          <a:p>
            <a:pPr marL="548640" lvl="1" indent="-273050">
              <a:lnSpc>
                <a:spcPct val="75000"/>
              </a:lnSpc>
              <a:spcBef>
                <a:spcPct val="0"/>
              </a:spcBef>
              <a:buFont typeface="Arial" pitchFamily="34" charset="0"/>
              <a:buNone/>
            </a:pPr>
            <a:r>
              <a:rPr lang="en-US" sz="2400" dirty="0" smtClean="0"/>
              <a:t>Zafar Iqbal Qadir, Chairman NDMA</a:t>
            </a:r>
          </a:p>
          <a:p>
            <a:pPr marL="548640" lvl="1" indent="-273050">
              <a:lnSpc>
                <a:spcPct val="75000"/>
              </a:lnSpc>
              <a:spcBef>
                <a:spcPct val="0"/>
              </a:spcBef>
              <a:buFont typeface="Arial" pitchFamily="34" charset="0"/>
              <a:buNone/>
            </a:pPr>
            <a:r>
              <a:rPr lang="en-US" sz="2400" dirty="0" smtClean="0"/>
              <a:t>Anjum Shikoh Qazi, Director General</a:t>
            </a:r>
          </a:p>
          <a:p>
            <a:pPr marL="548640" lvl="1" indent="-273050">
              <a:lnSpc>
                <a:spcPct val="75000"/>
              </a:lnSpc>
              <a:spcBef>
                <a:spcPct val="0"/>
              </a:spcBef>
              <a:buFont typeface="Arial" pitchFamily="34" charset="0"/>
              <a:buNone/>
            </a:pPr>
            <a:r>
              <a:rPr lang="en-US" sz="2400" dirty="0" smtClean="0"/>
              <a:t>Abdullah Butt – Advisor Technology Innovation</a:t>
            </a:r>
          </a:p>
          <a:p>
            <a:pPr marL="0" lvl="1" indent="-273050">
              <a:lnSpc>
                <a:spcPct val="75000"/>
              </a:lnSpc>
              <a:spcBef>
                <a:spcPct val="0"/>
              </a:spcBef>
              <a:buFont typeface="Arial" pitchFamily="34" charset="0"/>
              <a:buNone/>
            </a:pPr>
            <a:endParaRPr lang="en-US" sz="2000" dirty="0" smtClean="0"/>
          </a:p>
          <a:p>
            <a:pPr marL="0" lvl="1" indent="-273050">
              <a:lnSpc>
                <a:spcPct val="75000"/>
              </a:lnSpc>
              <a:spcBef>
                <a:spcPct val="0"/>
              </a:spcBef>
              <a:buFont typeface="Arial" pitchFamily="34" charset="0"/>
              <a:buChar char="•"/>
            </a:pPr>
            <a:r>
              <a:rPr lang="en-US" b="1" dirty="0" smtClean="0"/>
              <a:t>Government of the State of Jammu &amp; Kashmir</a:t>
            </a:r>
          </a:p>
          <a:p>
            <a:pPr marL="548640" lvl="1" indent="-273050">
              <a:lnSpc>
                <a:spcPct val="75000"/>
              </a:lnSpc>
              <a:spcBef>
                <a:spcPct val="0"/>
              </a:spcBef>
              <a:buFont typeface="Arial" pitchFamily="34" charset="0"/>
              <a:buNone/>
            </a:pPr>
            <a:r>
              <a:rPr lang="en-US" sz="2400" dirty="0" smtClean="0"/>
              <a:t>Sardar Attque Ahmed Khan, Prime Minister </a:t>
            </a:r>
          </a:p>
          <a:p>
            <a:pPr marL="548640" lvl="1" indent="-273050">
              <a:lnSpc>
                <a:spcPct val="75000"/>
              </a:lnSpc>
              <a:spcBef>
                <a:spcPct val="0"/>
              </a:spcBef>
              <a:buFont typeface="Arial" pitchFamily="34" charset="0"/>
              <a:buNone/>
            </a:pPr>
            <a:r>
              <a:rPr lang="en-US" sz="2400" dirty="0" smtClean="0"/>
              <a:t>Sardar Usman Ali Khan President All Jammu and Kashmir Muslim Conference</a:t>
            </a:r>
          </a:p>
          <a:p>
            <a:pPr marL="0" lvl="1" indent="-273050">
              <a:spcBef>
                <a:spcPct val="0"/>
              </a:spcBef>
              <a:buFont typeface="Arial" pitchFamily="34" charset="0"/>
              <a:buNone/>
            </a:pPr>
            <a:endParaRPr lang="en-US" sz="2000" dirty="0" smtClean="0"/>
          </a:p>
          <a:p>
            <a:pPr marL="0" lvl="1" indent="-273050">
              <a:spcBef>
                <a:spcPct val="0"/>
              </a:spcBef>
              <a:buFont typeface="Arial" pitchFamily="34" charset="0"/>
              <a:buNone/>
            </a:pPr>
            <a:endParaRPr lang="en-US" sz="2400" dirty="0" smtClean="0"/>
          </a:p>
          <a:p>
            <a:pPr marL="0" lvl="1" indent="-273050">
              <a:spcBef>
                <a:spcPct val="0"/>
              </a:spcBef>
              <a:buFont typeface="Arial" pitchFamily="34" charset="0"/>
              <a:buNone/>
            </a:pPr>
            <a:endParaRPr lang="en-US" b="1" dirty="0" smtClean="0"/>
          </a:p>
          <a:p>
            <a:pPr marL="0" lvl="1" indent="-273050">
              <a:spcBef>
                <a:spcPct val="0"/>
              </a:spcBef>
              <a:buFont typeface="Arial" pitchFamily="34" charset="0"/>
              <a:buChar char="•"/>
            </a:pPr>
            <a:endParaRPr lang="en-US" b="1" dirty="0" smtClean="0"/>
          </a:p>
          <a:p>
            <a:pPr marL="0" lvl="1" indent="-273050">
              <a:spcBef>
                <a:spcPct val="0"/>
              </a:spcBef>
              <a:buFont typeface="Arial" pitchFamily="34" charset="0"/>
              <a:buChar char="•"/>
            </a:pPr>
            <a:endParaRPr lang="en-US" b="1" dirty="0" smtClean="0"/>
          </a:p>
        </p:txBody>
      </p:sp>
    </p:spTree>
    <p:extLst>
      <p:ext uri="{BB962C8B-B14F-4D97-AF65-F5344CB8AC3E}">
        <p14:creationId xmlns:p14="http://schemas.microsoft.com/office/powerpoint/2010/main" val="192440579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Rectangle 3"/>
          <p:cNvSpPr>
            <a:spLocks noGrp="1"/>
          </p:cNvSpPr>
          <p:nvPr>
            <p:ph type="body" idx="1"/>
          </p:nvPr>
        </p:nvSpPr>
        <p:spPr>
          <a:xfrm>
            <a:off x="381000" y="1295400"/>
            <a:ext cx="8229600" cy="5715000"/>
          </a:xfrm>
        </p:spPr>
        <p:txBody>
          <a:bodyPr/>
          <a:lstStyle/>
          <a:p>
            <a:pPr marL="274320" indent="0">
              <a:buNone/>
            </a:pPr>
            <a:r>
              <a:rPr lang="en-US" sz="3200" b="1" u="sng" dirty="0" smtClean="0"/>
              <a:t>Islamabad</a:t>
            </a:r>
            <a:r>
              <a:rPr lang="en-US" sz="2000" b="1" u="sng" dirty="0" smtClean="0"/>
              <a:t> </a:t>
            </a:r>
          </a:p>
          <a:p>
            <a:r>
              <a:rPr lang="en-US" sz="2800" b="1" dirty="0" smtClean="0"/>
              <a:t>Energy</a:t>
            </a:r>
          </a:p>
          <a:p>
            <a:pPr marL="457200" indent="0">
              <a:buNone/>
            </a:pPr>
            <a:r>
              <a:rPr lang="en-US" sz="2400" dirty="0" smtClean="0"/>
              <a:t>Brig (R) Azam Effendi, Chairman, Green Global Technologies, Pakistan-Afghanistan.</a:t>
            </a:r>
          </a:p>
          <a:p>
            <a:pPr marL="457200" indent="0">
              <a:buNone/>
            </a:pPr>
            <a:r>
              <a:rPr lang="en-US" sz="2400" dirty="0" smtClean="0"/>
              <a:t>Col (R) Farooq – Promotion of Jatropha cultivation for Bio-diesel production and Poverty Alleviation in AJ&amp;K and arid lands in Pakistan through private-public partnership in collaboration with Green Global Technologies USA.</a:t>
            </a:r>
            <a:endParaRPr lang="en-US" sz="2000" dirty="0" smtClean="0"/>
          </a:p>
          <a:p>
            <a:r>
              <a:rPr lang="en-US" sz="2800" b="1" dirty="0" smtClean="0"/>
              <a:t>Water</a:t>
            </a:r>
          </a:p>
          <a:p>
            <a:pPr marL="457200" indent="0">
              <a:spcBef>
                <a:spcPts val="0"/>
              </a:spcBef>
              <a:buFont typeface="Arial" pitchFamily="34" charset="0"/>
              <a:buNone/>
            </a:pPr>
            <a:r>
              <a:rPr lang="en-US" sz="2400" dirty="0" smtClean="0"/>
              <a:t>Brig (R) Azam Effendi: Special Director and Global Advisor for World Health Alliance Intl USA for purifying water especially in Disaster hit areas.</a:t>
            </a:r>
          </a:p>
        </p:txBody>
      </p:sp>
      <p:sp>
        <p:nvSpPr>
          <p:cNvPr id="7" name="Rectangle 2"/>
          <p:cNvSpPr>
            <a:spLocks noGrp="1" noChangeArrowheads="1"/>
          </p:cNvSpPr>
          <p:nvPr>
            <p:ph type="title"/>
          </p:nvPr>
        </p:nvSpPr>
        <p:spPr>
          <a:xfrm>
            <a:off x="453571" y="7257"/>
            <a:ext cx="8686800" cy="1143000"/>
          </a:xfrm>
        </p:spPr>
        <p:txBody>
          <a:bodyPr/>
          <a:lstStyle/>
          <a:p>
            <a:r>
              <a:rPr lang="en-US" b="1" dirty="0"/>
              <a:t>People &amp; Places</a:t>
            </a:r>
            <a:r>
              <a:rPr lang="en-US" b="1" dirty="0" smtClean="0"/>
              <a:t/>
            </a:r>
            <a:br>
              <a:rPr lang="en-US" b="1" dirty="0" smtClean="0"/>
            </a:br>
            <a:r>
              <a:rPr lang="en-US" sz="2800" b="1" dirty="0" smtClean="0"/>
              <a:t>Day 9-12 Meetings (Cont.)</a:t>
            </a:r>
            <a:endParaRPr lang="en-US" sz="4000" b="1" dirty="0" smtClean="0">
              <a:cs typeface="Times New Roman" pitchFamily="18" charset="0"/>
            </a:endParaRPr>
          </a:p>
        </p:txBody>
      </p:sp>
    </p:spTree>
    <p:extLst>
      <p:ext uri="{BB962C8B-B14F-4D97-AF65-F5344CB8AC3E}">
        <p14:creationId xmlns:p14="http://schemas.microsoft.com/office/powerpoint/2010/main" val="424860157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4"/>
          <p:cNvSpPr>
            <a:spLocks noGrp="1"/>
          </p:cNvSpPr>
          <p:nvPr>
            <p:ph type="sldNum" sz="quarter" idx="12"/>
          </p:nvPr>
        </p:nvSpPr>
        <p:spPr/>
        <p:txBody>
          <a:bodyPr/>
          <a:lstStyle/>
          <a:p>
            <a:pPr fontAlgn="base">
              <a:spcBef>
                <a:spcPct val="0"/>
              </a:spcBef>
              <a:spcAft>
                <a:spcPct val="0"/>
              </a:spcAft>
              <a:defRPr/>
            </a:pPr>
            <a:fld id="{66B4CE44-7EC9-42D2-9A37-ACCF32F76AEE}" type="slidenum">
              <a:rPr lang="en-US" smtClean="0"/>
              <a:pPr fontAlgn="base">
                <a:spcBef>
                  <a:spcPct val="0"/>
                </a:spcBef>
                <a:spcAft>
                  <a:spcPct val="0"/>
                </a:spcAft>
                <a:defRPr/>
              </a:pPr>
              <a:t>44</a:t>
            </a:fld>
            <a:endParaRPr lang="en-US" dirty="0" smtClean="0"/>
          </a:p>
        </p:txBody>
      </p:sp>
      <p:sp>
        <p:nvSpPr>
          <p:cNvPr id="6" name="Content Placeholder 2"/>
          <p:cNvSpPr>
            <a:spLocks noGrp="1"/>
          </p:cNvSpPr>
          <p:nvPr>
            <p:ph idx="1"/>
          </p:nvPr>
        </p:nvSpPr>
        <p:spPr>
          <a:xfrm>
            <a:off x="381000" y="1371600"/>
            <a:ext cx="8229600" cy="4602163"/>
          </a:xfrm>
        </p:spPr>
        <p:txBody>
          <a:bodyPr lIns="0" tIns="0" rIns="0" bIns="0"/>
          <a:lstStyle/>
          <a:p>
            <a:pPr marL="274320" lvl="1" indent="0">
              <a:spcBef>
                <a:spcPct val="0"/>
              </a:spcBef>
              <a:buNone/>
            </a:pPr>
            <a:r>
              <a:rPr lang="en-US" sz="3200" b="1" u="sng" dirty="0" smtClean="0"/>
              <a:t>Islamabad</a:t>
            </a:r>
          </a:p>
          <a:p>
            <a:pPr marL="0" lvl="1" indent="-273050">
              <a:spcBef>
                <a:spcPct val="0"/>
              </a:spcBef>
              <a:buFont typeface="Arial" pitchFamily="34" charset="0"/>
              <a:buChar char="•"/>
            </a:pPr>
            <a:endParaRPr lang="en-US" sz="2000" b="1" u="sng" dirty="0" smtClean="0"/>
          </a:p>
          <a:p>
            <a:pPr marL="0" lvl="1" indent="-273050">
              <a:spcBef>
                <a:spcPct val="0"/>
              </a:spcBef>
              <a:buFont typeface="Arial" pitchFamily="34" charset="0"/>
              <a:buChar char="•"/>
            </a:pPr>
            <a:r>
              <a:rPr lang="en-US" b="1" dirty="0" smtClean="0"/>
              <a:t>National Agricultural Research Council</a:t>
            </a:r>
          </a:p>
          <a:p>
            <a:pPr marL="457200" lvl="1" indent="0">
              <a:spcBef>
                <a:spcPct val="0"/>
              </a:spcBef>
              <a:buFont typeface="Arial" pitchFamily="34" charset="0"/>
              <a:buNone/>
            </a:pPr>
            <a:r>
              <a:rPr lang="en-US" sz="2400" dirty="0" smtClean="0"/>
              <a:t>Dr. Javed Iqbal – Director Incharge MOU</a:t>
            </a:r>
          </a:p>
          <a:p>
            <a:pPr marL="0" lvl="1" indent="-273050">
              <a:spcBef>
                <a:spcPct val="0"/>
              </a:spcBef>
              <a:buFont typeface="Arial" pitchFamily="34" charset="0"/>
              <a:buChar char="•"/>
            </a:pPr>
            <a:endParaRPr lang="en-US" sz="2400" b="1" dirty="0" smtClean="0"/>
          </a:p>
          <a:p>
            <a:pPr marL="0" lvl="1" indent="-273050">
              <a:spcBef>
                <a:spcPct val="0"/>
              </a:spcBef>
              <a:buFont typeface="Arial" pitchFamily="34" charset="0"/>
              <a:buChar char="•"/>
            </a:pPr>
            <a:r>
              <a:rPr lang="en-US" b="1" dirty="0" smtClean="0"/>
              <a:t>Pakistan Agricultural Research Council</a:t>
            </a:r>
          </a:p>
          <a:p>
            <a:pPr marL="457200" lvl="1" indent="0">
              <a:spcBef>
                <a:spcPct val="0"/>
              </a:spcBef>
              <a:buFont typeface="Arial" pitchFamily="34" charset="0"/>
              <a:buNone/>
            </a:pPr>
            <a:r>
              <a:rPr lang="en-US" sz="2400" dirty="0" smtClean="0"/>
              <a:t>Dr. Khalid Naeem, Member Incharge (Animal Sciences)</a:t>
            </a:r>
          </a:p>
          <a:p>
            <a:pPr marL="457200" lvl="1" indent="0">
              <a:spcBef>
                <a:spcPct val="0"/>
              </a:spcBef>
              <a:buFont typeface="Arial" pitchFamily="34" charset="0"/>
              <a:buNone/>
            </a:pPr>
            <a:r>
              <a:rPr lang="en-US" sz="2400" dirty="0" smtClean="0"/>
              <a:t>Engr. Muhammad Yasin, Principal Science Officer</a:t>
            </a:r>
          </a:p>
          <a:p>
            <a:pPr marL="457200" lvl="1" indent="0">
              <a:spcBef>
                <a:spcPct val="0"/>
              </a:spcBef>
              <a:buFont typeface="Arial" pitchFamily="34" charset="0"/>
              <a:buNone/>
            </a:pPr>
            <a:r>
              <a:rPr lang="en-US" sz="2400" dirty="0" smtClean="0"/>
              <a:t>Dr. Nadeem Amjad, Plant Sciences</a:t>
            </a:r>
          </a:p>
          <a:p>
            <a:pPr marL="457200" lvl="1" indent="0">
              <a:spcBef>
                <a:spcPct val="0"/>
              </a:spcBef>
              <a:buFont typeface="Arial" pitchFamily="34" charset="0"/>
              <a:buNone/>
            </a:pPr>
            <a:r>
              <a:rPr lang="en-US" sz="2400" dirty="0" smtClean="0"/>
              <a:t>Dr. M. Ehsan Akhtar, Land Research Institute</a:t>
            </a:r>
          </a:p>
        </p:txBody>
      </p:sp>
      <p:sp>
        <p:nvSpPr>
          <p:cNvPr id="7" name="Rectangle 2"/>
          <p:cNvSpPr>
            <a:spLocks noGrp="1" noChangeArrowheads="1"/>
          </p:cNvSpPr>
          <p:nvPr>
            <p:ph type="title"/>
          </p:nvPr>
        </p:nvSpPr>
        <p:spPr>
          <a:xfrm>
            <a:off x="453571" y="7257"/>
            <a:ext cx="8686800" cy="1143000"/>
          </a:xfrm>
        </p:spPr>
        <p:txBody>
          <a:bodyPr/>
          <a:lstStyle/>
          <a:p>
            <a:r>
              <a:rPr lang="en-US" b="1" dirty="0"/>
              <a:t>People &amp; Places</a:t>
            </a:r>
            <a:r>
              <a:rPr lang="en-US" b="1" dirty="0" smtClean="0"/>
              <a:t/>
            </a:r>
            <a:br>
              <a:rPr lang="en-US" b="1" dirty="0" smtClean="0"/>
            </a:br>
            <a:r>
              <a:rPr lang="en-US" sz="2800" b="1" dirty="0" smtClean="0"/>
              <a:t>Day 9-12 Meetings (Cont.)</a:t>
            </a:r>
            <a:endParaRPr lang="en-US" sz="4000" b="1" dirty="0" smtClean="0">
              <a:cs typeface="Times New Roman" pitchFamily="18" charset="0"/>
            </a:endParaRPr>
          </a:p>
        </p:txBody>
      </p:sp>
    </p:spTree>
    <p:extLst>
      <p:ext uri="{BB962C8B-B14F-4D97-AF65-F5344CB8AC3E}">
        <p14:creationId xmlns:p14="http://schemas.microsoft.com/office/powerpoint/2010/main" val="310266676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4"/>
          <p:cNvSpPr>
            <a:spLocks noGrp="1"/>
          </p:cNvSpPr>
          <p:nvPr>
            <p:ph type="sldNum" sz="quarter" idx="12"/>
          </p:nvPr>
        </p:nvSpPr>
        <p:spPr/>
        <p:txBody>
          <a:bodyPr/>
          <a:lstStyle/>
          <a:p>
            <a:pPr fontAlgn="base">
              <a:spcBef>
                <a:spcPct val="0"/>
              </a:spcBef>
              <a:spcAft>
                <a:spcPct val="0"/>
              </a:spcAft>
              <a:defRPr/>
            </a:pPr>
            <a:fld id="{66E1A306-6C50-4AE7-AABC-8D4BA6785733}" type="slidenum">
              <a:rPr lang="en-US" smtClean="0"/>
              <a:pPr fontAlgn="base">
                <a:spcBef>
                  <a:spcPct val="0"/>
                </a:spcBef>
                <a:spcAft>
                  <a:spcPct val="0"/>
                </a:spcAft>
                <a:defRPr/>
              </a:pPr>
              <a:t>45</a:t>
            </a:fld>
            <a:endParaRPr lang="en-US" dirty="0" smtClean="0"/>
          </a:p>
        </p:txBody>
      </p:sp>
      <p:sp>
        <p:nvSpPr>
          <p:cNvPr id="6" name="Content Placeholder 2"/>
          <p:cNvSpPr>
            <a:spLocks noGrp="1"/>
          </p:cNvSpPr>
          <p:nvPr>
            <p:ph idx="1"/>
          </p:nvPr>
        </p:nvSpPr>
        <p:spPr>
          <a:xfrm>
            <a:off x="381000" y="1182914"/>
            <a:ext cx="8229600" cy="4525963"/>
          </a:xfrm>
        </p:spPr>
        <p:txBody>
          <a:bodyPr lIns="0" tIns="0" rIns="0" bIns="0">
            <a:normAutofit/>
          </a:bodyPr>
          <a:lstStyle/>
          <a:p>
            <a:pPr marL="0" lvl="1" indent="0">
              <a:spcBef>
                <a:spcPct val="0"/>
              </a:spcBef>
              <a:buNone/>
            </a:pPr>
            <a:endParaRPr lang="en-US" sz="1800" b="1" dirty="0" smtClean="0"/>
          </a:p>
          <a:p>
            <a:pPr marL="274320" lvl="1" indent="0">
              <a:spcBef>
                <a:spcPct val="0"/>
              </a:spcBef>
              <a:buNone/>
            </a:pPr>
            <a:r>
              <a:rPr lang="en-US" sz="3200" b="1" u="sng" dirty="0" smtClean="0"/>
              <a:t>Islamabad</a:t>
            </a:r>
          </a:p>
          <a:p>
            <a:pPr marL="0" lvl="1" indent="-273050">
              <a:spcBef>
                <a:spcPct val="0"/>
              </a:spcBef>
              <a:buFont typeface="Arial" pitchFamily="34" charset="0"/>
              <a:buChar char="•"/>
            </a:pPr>
            <a:endParaRPr lang="en-US" sz="2400" b="1" u="sng" dirty="0" smtClean="0"/>
          </a:p>
          <a:p>
            <a:pPr marL="0" lvl="1" indent="-273050">
              <a:spcBef>
                <a:spcPct val="0"/>
              </a:spcBef>
              <a:buFont typeface="Arial" pitchFamily="34" charset="0"/>
              <a:buChar char="•"/>
            </a:pPr>
            <a:r>
              <a:rPr lang="en-US" b="1" dirty="0" smtClean="0"/>
              <a:t>Business relevant to engagement</a:t>
            </a:r>
          </a:p>
          <a:p>
            <a:pPr marL="457200" lvl="1" indent="0">
              <a:spcBef>
                <a:spcPct val="0"/>
              </a:spcBef>
              <a:spcAft>
                <a:spcPts val="600"/>
              </a:spcAft>
              <a:buFont typeface="Arial" pitchFamily="34" charset="0"/>
              <a:buNone/>
            </a:pPr>
            <a:r>
              <a:rPr lang="en-US" sz="2400" dirty="0" smtClean="0"/>
              <a:t>Zeeshan Khlid, CEO, United SOL Ltd, Islamabad</a:t>
            </a:r>
          </a:p>
          <a:p>
            <a:pPr marL="457200" lvl="1" indent="0">
              <a:spcBef>
                <a:spcPct val="0"/>
              </a:spcBef>
              <a:spcAft>
                <a:spcPts val="600"/>
              </a:spcAft>
              <a:buFont typeface="Arial" pitchFamily="34" charset="0"/>
              <a:buNone/>
            </a:pPr>
            <a:r>
              <a:rPr lang="en-US" sz="2400" dirty="0" smtClean="0"/>
              <a:t>Mr. Moinuddin Khan, CEO Computers &amp; Communication System, Islamabad</a:t>
            </a:r>
          </a:p>
          <a:p>
            <a:pPr marL="457200" lvl="1" indent="0">
              <a:spcBef>
                <a:spcPct val="0"/>
              </a:spcBef>
              <a:spcAft>
                <a:spcPts val="600"/>
              </a:spcAft>
              <a:buFont typeface="Arial" pitchFamily="34" charset="0"/>
              <a:buNone/>
            </a:pPr>
            <a:r>
              <a:rPr lang="en-US" sz="2400" dirty="0" smtClean="0"/>
              <a:t>Farid Uddin, Managing Director, Magnetic Technologies</a:t>
            </a:r>
          </a:p>
          <a:p>
            <a:pPr marL="457200" lvl="1" indent="0">
              <a:spcBef>
                <a:spcPct val="0"/>
              </a:spcBef>
              <a:spcAft>
                <a:spcPts val="600"/>
              </a:spcAft>
              <a:buFont typeface="Arial" pitchFamily="34" charset="0"/>
              <a:buNone/>
            </a:pPr>
            <a:r>
              <a:rPr lang="en-US" sz="2400" dirty="0" smtClean="0"/>
              <a:t>Muhammad Razzaq Tiwana, Consultant, Magnetic Technologies</a:t>
            </a:r>
          </a:p>
          <a:p>
            <a:pPr marL="457200" lvl="1" indent="0">
              <a:spcBef>
                <a:spcPct val="0"/>
              </a:spcBef>
              <a:spcAft>
                <a:spcPts val="600"/>
              </a:spcAft>
              <a:buFont typeface="Arial" pitchFamily="34" charset="0"/>
              <a:buNone/>
            </a:pPr>
            <a:r>
              <a:rPr lang="en-US" sz="2400" dirty="0" smtClean="0"/>
              <a:t>Col Farooq Magnetology, Kashmir Cause Biodiesel</a:t>
            </a:r>
          </a:p>
          <a:p>
            <a:pPr marL="0" lvl="1" indent="-273050">
              <a:spcBef>
                <a:spcPct val="0"/>
              </a:spcBef>
              <a:buFont typeface="Arial" pitchFamily="34" charset="0"/>
              <a:buNone/>
            </a:pPr>
            <a:endParaRPr lang="en-US" sz="1800" dirty="0" smtClean="0"/>
          </a:p>
          <a:p>
            <a:pPr marL="0" lvl="1" indent="-273050">
              <a:spcBef>
                <a:spcPct val="0"/>
              </a:spcBef>
              <a:buFont typeface="Arial" pitchFamily="34" charset="0"/>
              <a:buNone/>
            </a:pPr>
            <a:endParaRPr lang="en-US" sz="2400" dirty="0" smtClean="0"/>
          </a:p>
          <a:p>
            <a:pPr marL="0" lvl="1" indent="-273050">
              <a:spcBef>
                <a:spcPct val="0"/>
              </a:spcBef>
              <a:buFont typeface="Arial" pitchFamily="34" charset="0"/>
              <a:buNone/>
            </a:pPr>
            <a:endParaRPr lang="en-US" b="1" dirty="0" smtClean="0"/>
          </a:p>
          <a:p>
            <a:pPr marL="0" lvl="1" indent="-273050">
              <a:spcBef>
                <a:spcPct val="0"/>
              </a:spcBef>
              <a:buFont typeface="Arial" pitchFamily="34" charset="0"/>
              <a:buChar char="•"/>
            </a:pPr>
            <a:endParaRPr lang="en-US" b="1" dirty="0" smtClean="0"/>
          </a:p>
          <a:p>
            <a:pPr marL="0" lvl="1" indent="-273050">
              <a:spcBef>
                <a:spcPct val="0"/>
              </a:spcBef>
              <a:buFont typeface="Arial" pitchFamily="34" charset="0"/>
              <a:buChar char="•"/>
            </a:pPr>
            <a:endParaRPr lang="en-US" b="1" dirty="0" smtClean="0"/>
          </a:p>
        </p:txBody>
      </p:sp>
      <p:sp>
        <p:nvSpPr>
          <p:cNvPr id="7" name="Rectangle 2"/>
          <p:cNvSpPr>
            <a:spLocks noGrp="1" noChangeArrowheads="1"/>
          </p:cNvSpPr>
          <p:nvPr>
            <p:ph type="title"/>
          </p:nvPr>
        </p:nvSpPr>
        <p:spPr>
          <a:xfrm>
            <a:off x="453571" y="7257"/>
            <a:ext cx="8686800" cy="1143000"/>
          </a:xfrm>
        </p:spPr>
        <p:txBody>
          <a:bodyPr/>
          <a:lstStyle/>
          <a:p>
            <a:r>
              <a:rPr lang="en-US" b="1" dirty="0"/>
              <a:t>People &amp; Places</a:t>
            </a:r>
            <a:r>
              <a:rPr lang="en-US" b="1" dirty="0" smtClean="0"/>
              <a:t/>
            </a:r>
            <a:br>
              <a:rPr lang="en-US" b="1" dirty="0" smtClean="0"/>
            </a:br>
            <a:r>
              <a:rPr lang="en-US" sz="2800" b="1" dirty="0" smtClean="0"/>
              <a:t>Day 9-12 Meetings (Cont.)</a:t>
            </a:r>
            <a:endParaRPr lang="en-US" sz="4000" b="1" dirty="0" smtClean="0">
              <a:cs typeface="Times New Roman" pitchFamily="18" charset="0"/>
            </a:endParaRPr>
          </a:p>
        </p:txBody>
      </p:sp>
    </p:spTree>
    <p:extLst>
      <p:ext uri="{BB962C8B-B14F-4D97-AF65-F5344CB8AC3E}">
        <p14:creationId xmlns:p14="http://schemas.microsoft.com/office/powerpoint/2010/main" val="202866945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Rectangle 3"/>
          <p:cNvSpPr>
            <a:spLocks noGrp="1"/>
          </p:cNvSpPr>
          <p:nvPr>
            <p:ph type="body" idx="1"/>
          </p:nvPr>
        </p:nvSpPr>
        <p:spPr>
          <a:xfrm>
            <a:off x="381000" y="1295400"/>
            <a:ext cx="8229600" cy="5105400"/>
          </a:xfrm>
        </p:spPr>
        <p:txBody>
          <a:bodyPr/>
          <a:lstStyle/>
          <a:p>
            <a:pPr marL="457200" indent="0">
              <a:buNone/>
            </a:pPr>
            <a:r>
              <a:rPr lang="en-US" sz="2800" b="1" u="sng" dirty="0" smtClean="0"/>
              <a:t>Islamabad</a:t>
            </a:r>
          </a:p>
          <a:p>
            <a:pPr marL="457200" indent="-365760"/>
            <a:r>
              <a:rPr lang="en-US" b="1" dirty="0" smtClean="0"/>
              <a:t>Kashmiri Leaders</a:t>
            </a:r>
          </a:p>
          <a:p>
            <a:pPr marL="457200" indent="0">
              <a:spcBef>
                <a:spcPts val="0"/>
              </a:spcBef>
              <a:spcAft>
                <a:spcPts val="1200"/>
              </a:spcAft>
              <a:buNone/>
            </a:pPr>
            <a:r>
              <a:rPr lang="en-US" sz="2400" dirty="0" smtClean="0"/>
              <a:t>Sardar Attique Ahmed Khan</a:t>
            </a:r>
          </a:p>
          <a:p>
            <a:pPr marL="457200" indent="0">
              <a:spcBef>
                <a:spcPts val="0"/>
              </a:spcBef>
              <a:spcAft>
                <a:spcPts val="1200"/>
              </a:spcAft>
              <a:buFont typeface="Arial" pitchFamily="34" charset="0"/>
              <a:buNone/>
            </a:pPr>
            <a:r>
              <a:rPr lang="en-US" sz="2400" dirty="0" smtClean="0"/>
              <a:t>President Azad Jammu &amp; Kashmir Muslim Conference, Former Prime Minister Azad Government of State of Jammu &amp; Kashmir</a:t>
            </a:r>
          </a:p>
          <a:p>
            <a:pPr marL="457200" indent="0">
              <a:spcBef>
                <a:spcPts val="0"/>
              </a:spcBef>
              <a:spcAft>
                <a:spcPts val="1200"/>
              </a:spcAft>
              <a:buNone/>
            </a:pPr>
            <a:r>
              <a:rPr lang="en-US" sz="2400" dirty="0" smtClean="0"/>
              <a:t>Sardar Usman Ali Khan, Central Coordinator youth wing</a:t>
            </a:r>
          </a:p>
          <a:p>
            <a:pPr marL="457200" indent="0">
              <a:spcBef>
                <a:spcPts val="0"/>
              </a:spcBef>
              <a:spcAft>
                <a:spcPts val="1200"/>
              </a:spcAft>
              <a:buNone/>
            </a:pPr>
            <a:r>
              <a:rPr lang="en-US" sz="2400" dirty="0" smtClean="0"/>
              <a:t>Col (R) Farooq former Military Secretary to President’s of AJ&amp;K and Prime Minister of AJ&amp;K</a:t>
            </a:r>
            <a:r>
              <a:rPr lang="en-US" dirty="0" smtClean="0"/>
              <a:t>.</a:t>
            </a:r>
          </a:p>
        </p:txBody>
      </p:sp>
      <p:sp>
        <p:nvSpPr>
          <p:cNvPr id="6" name="Rectangle 2"/>
          <p:cNvSpPr>
            <a:spLocks noGrp="1" noChangeArrowheads="1"/>
          </p:cNvSpPr>
          <p:nvPr>
            <p:ph type="title"/>
          </p:nvPr>
        </p:nvSpPr>
        <p:spPr>
          <a:xfrm>
            <a:off x="453571" y="7257"/>
            <a:ext cx="8686800" cy="1143000"/>
          </a:xfrm>
        </p:spPr>
        <p:txBody>
          <a:bodyPr/>
          <a:lstStyle/>
          <a:p>
            <a:r>
              <a:rPr lang="en-US" b="1" dirty="0"/>
              <a:t>People &amp; Places</a:t>
            </a:r>
            <a:r>
              <a:rPr lang="en-US" b="1" dirty="0" smtClean="0"/>
              <a:t/>
            </a:r>
            <a:br>
              <a:rPr lang="en-US" b="1" dirty="0" smtClean="0"/>
            </a:br>
            <a:r>
              <a:rPr lang="en-US" sz="2800" b="1" dirty="0" smtClean="0"/>
              <a:t>Day 9-12 Meetings (Cont.)</a:t>
            </a:r>
            <a:endParaRPr lang="en-US" sz="4000" b="1" dirty="0" smtClean="0">
              <a:cs typeface="Times New Roman" pitchFamily="18" charset="0"/>
            </a:endParaRPr>
          </a:p>
        </p:txBody>
      </p:sp>
    </p:spTree>
    <p:extLst>
      <p:ext uri="{BB962C8B-B14F-4D97-AF65-F5344CB8AC3E}">
        <p14:creationId xmlns:p14="http://schemas.microsoft.com/office/powerpoint/2010/main" val="297832566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xfrm>
            <a:off x="609600" y="0"/>
            <a:ext cx="8534400" cy="1143000"/>
          </a:xfrm>
        </p:spPr>
        <p:txBody>
          <a:bodyPr/>
          <a:lstStyle/>
          <a:p>
            <a:pPr eaLnBrk="1" hangingPunct="1">
              <a:defRPr/>
            </a:pPr>
            <a:r>
              <a:rPr lang="en-US" b="1" dirty="0" smtClean="0"/>
              <a:t>People and Places</a:t>
            </a:r>
            <a:r>
              <a:rPr lang="en-US" b="1" dirty="0"/>
              <a:t/>
            </a:r>
            <a:br>
              <a:rPr lang="en-US" b="1" dirty="0"/>
            </a:br>
            <a:r>
              <a:rPr lang="en-US" sz="2800" b="1" dirty="0" smtClean="0"/>
              <a:t>Follow up contacts made</a:t>
            </a:r>
            <a:endParaRPr lang="en-US" b="1" dirty="0" smtClean="0">
              <a:latin typeface="+mn-lt"/>
              <a:cs typeface="Times New Roman" pitchFamily="18" charset="0"/>
            </a:endParaRPr>
          </a:p>
        </p:txBody>
      </p:sp>
      <p:sp>
        <p:nvSpPr>
          <p:cNvPr id="21506" name="Slide Number Placeholder 4"/>
          <p:cNvSpPr>
            <a:spLocks noGrp="1"/>
          </p:cNvSpPr>
          <p:nvPr>
            <p:ph type="sldNum" sz="quarter" idx="12"/>
          </p:nvPr>
        </p:nvSpPr>
        <p:spPr/>
        <p:txBody>
          <a:bodyPr/>
          <a:lstStyle/>
          <a:p>
            <a:pPr fontAlgn="base">
              <a:spcBef>
                <a:spcPct val="0"/>
              </a:spcBef>
              <a:spcAft>
                <a:spcPct val="0"/>
              </a:spcAft>
              <a:defRPr/>
            </a:pPr>
            <a:fld id="{B57652D2-55E7-46C4-99F6-6EC8A21FB1DF}" type="slidenum">
              <a:rPr lang="en-US" smtClean="0"/>
              <a:pPr fontAlgn="base">
                <a:spcBef>
                  <a:spcPct val="0"/>
                </a:spcBef>
                <a:spcAft>
                  <a:spcPct val="0"/>
                </a:spcAft>
                <a:defRPr/>
              </a:pPr>
              <a:t>47</a:t>
            </a:fld>
            <a:endParaRPr lang="en-US" dirty="0" smtClean="0"/>
          </a:p>
        </p:txBody>
      </p:sp>
      <p:cxnSp>
        <p:nvCxnSpPr>
          <p:cNvPr id="3" name="Straight Connector 2"/>
          <p:cNvCxnSpPr/>
          <p:nvPr/>
        </p:nvCxnSpPr>
        <p:spPr>
          <a:xfrm>
            <a:off x="762000" y="1143000"/>
            <a:ext cx="7467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 name="Content Placeholder 2"/>
          <p:cNvSpPr>
            <a:spLocks noGrp="1"/>
          </p:cNvSpPr>
          <p:nvPr>
            <p:ph idx="1"/>
          </p:nvPr>
        </p:nvSpPr>
        <p:spPr>
          <a:xfrm>
            <a:off x="381000" y="1295400"/>
            <a:ext cx="8229600" cy="4525963"/>
          </a:xfrm>
        </p:spPr>
        <p:txBody>
          <a:bodyPr lIns="0" tIns="0" rIns="0" bIns="0">
            <a:normAutofit lnSpcReduction="10000"/>
          </a:bodyPr>
          <a:lstStyle/>
          <a:p>
            <a:pPr marL="274320" lvl="1" indent="0">
              <a:spcBef>
                <a:spcPct val="0"/>
              </a:spcBef>
              <a:buNone/>
            </a:pPr>
            <a:r>
              <a:rPr lang="en-US" sz="3200" b="1" u="sng" dirty="0" smtClean="0"/>
              <a:t>Islamabad</a:t>
            </a:r>
          </a:p>
          <a:p>
            <a:pPr marL="0" lvl="1" indent="-273050">
              <a:spcBef>
                <a:spcPct val="0"/>
              </a:spcBef>
              <a:buFont typeface="Arial" pitchFamily="34" charset="0"/>
              <a:buChar char="•"/>
            </a:pPr>
            <a:endParaRPr lang="en-US" sz="2400" b="1" dirty="0" smtClean="0"/>
          </a:p>
          <a:p>
            <a:pPr marL="0" lvl="1" indent="-273050">
              <a:spcBef>
                <a:spcPct val="0"/>
              </a:spcBef>
              <a:buFont typeface="Arial" pitchFamily="34" charset="0"/>
              <a:buChar char="•"/>
            </a:pPr>
            <a:r>
              <a:rPr lang="en-US" b="1" dirty="0" smtClean="0"/>
              <a:t>Business relevant to engagement</a:t>
            </a:r>
          </a:p>
          <a:p>
            <a:pPr marL="548640" lvl="1" indent="-273050">
              <a:spcBef>
                <a:spcPct val="0"/>
              </a:spcBef>
              <a:buFont typeface="Arial" pitchFamily="34" charset="0"/>
              <a:buNone/>
            </a:pPr>
            <a:r>
              <a:rPr lang="en-US" sz="2400" dirty="0" smtClean="0"/>
              <a:t>Shahid Ahmad Khan, Democratic Senatorial Campaign Board of Trustees</a:t>
            </a:r>
          </a:p>
          <a:p>
            <a:pPr marL="0" lvl="1" indent="-273050">
              <a:spcBef>
                <a:spcPct val="0"/>
              </a:spcBef>
              <a:buFont typeface="Arial" pitchFamily="34" charset="0"/>
              <a:buChar char="•"/>
            </a:pPr>
            <a:r>
              <a:rPr lang="en-US" b="1" dirty="0" smtClean="0"/>
              <a:t>Business, military, and government leadership</a:t>
            </a:r>
          </a:p>
          <a:p>
            <a:pPr marL="274320" lvl="1" indent="0">
              <a:spcBef>
                <a:spcPts val="0"/>
              </a:spcBef>
              <a:buNone/>
            </a:pPr>
            <a:r>
              <a:rPr lang="en-US" sz="2400" dirty="0"/>
              <a:t>Lt Gen Asad Durrani, Former </a:t>
            </a:r>
            <a:r>
              <a:rPr lang="en-US" sz="2400" dirty="0" smtClean="0"/>
              <a:t>Director General, ISI</a:t>
            </a:r>
          </a:p>
          <a:p>
            <a:pPr marL="274320" lvl="1" indent="0">
              <a:spcBef>
                <a:spcPts val="0"/>
              </a:spcBef>
              <a:buNone/>
            </a:pPr>
            <a:r>
              <a:rPr lang="en-US" dirty="0" smtClean="0"/>
              <a:t>Air Vice Marshall Sajid Habid, Pakistan Air Force</a:t>
            </a:r>
            <a:endParaRPr lang="en-US" sz="2400" dirty="0"/>
          </a:p>
          <a:p>
            <a:pPr marL="274320" lvl="1" indent="0">
              <a:spcBef>
                <a:spcPts val="0"/>
              </a:spcBef>
              <a:buNone/>
            </a:pPr>
            <a:r>
              <a:rPr lang="en-US" sz="2400" dirty="0"/>
              <a:t>Dr. Farooq Satter, Minister for Overseas Pakistan</a:t>
            </a:r>
          </a:p>
          <a:p>
            <a:pPr marL="0" lvl="1" indent="-273050">
              <a:spcBef>
                <a:spcPct val="0"/>
              </a:spcBef>
              <a:buFont typeface="Arial" pitchFamily="34" charset="0"/>
              <a:buChar char="•"/>
            </a:pPr>
            <a:r>
              <a:rPr lang="en-US" b="1" dirty="0" smtClean="0"/>
              <a:t>Non Government Organizations (NGO)</a:t>
            </a:r>
          </a:p>
          <a:p>
            <a:pPr marL="274320" lvl="1" indent="0">
              <a:spcBef>
                <a:spcPct val="0"/>
              </a:spcBef>
              <a:buNone/>
            </a:pPr>
            <a:r>
              <a:rPr lang="en-US" sz="2400" dirty="0" smtClean="0"/>
              <a:t>Todd Shea, CEO SHINE HUMANITY (US)</a:t>
            </a:r>
          </a:p>
          <a:p>
            <a:pPr marL="274320" lvl="1" indent="0">
              <a:spcBef>
                <a:spcPct val="0"/>
              </a:spcBef>
              <a:buNone/>
            </a:pPr>
            <a:r>
              <a:rPr lang="en-US" sz="2400" dirty="0" smtClean="0"/>
              <a:t>Canon Yaqub Masih, Bright Future Pakistan (UK)</a:t>
            </a:r>
          </a:p>
          <a:p>
            <a:pPr marL="548640" lvl="1" indent="-273050">
              <a:spcBef>
                <a:spcPct val="0"/>
              </a:spcBef>
              <a:buFont typeface="Arial" pitchFamily="34" charset="0"/>
              <a:buNone/>
            </a:pPr>
            <a:r>
              <a:rPr lang="en-US" sz="2400" dirty="0" smtClean="0"/>
              <a:t>Samuel Payara, Bright Future Pakistan</a:t>
            </a:r>
          </a:p>
          <a:p>
            <a:pPr marL="0" lvl="1" indent="-273050">
              <a:spcBef>
                <a:spcPct val="0"/>
              </a:spcBef>
              <a:buFont typeface="Arial" pitchFamily="34" charset="0"/>
              <a:buNone/>
            </a:pPr>
            <a:endParaRPr lang="en-US" sz="1800" b="1" dirty="0" smtClean="0"/>
          </a:p>
          <a:p>
            <a:pPr marL="0" lvl="1" indent="-273050">
              <a:spcBef>
                <a:spcPct val="0"/>
              </a:spcBef>
              <a:buFont typeface="Arial" pitchFamily="34" charset="0"/>
              <a:buChar char="•"/>
            </a:pPr>
            <a:endParaRPr lang="en-US" sz="1800" b="1" dirty="0" smtClean="0"/>
          </a:p>
          <a:p>
            <a:pPr marL="0" lvl="1" indent="-273050">
              <a:spcBef>
                <a:spcPct val="0"/>
              </a:spcBef>
              <a:buFont typeface="Arial" pitchFamily="34" charset="0"/>
              <a:buChar char="•"/>
            </a:pPr>
            <a:endParaRPr lang="en-US" b="1" dirty="0" smtClean="0"/>
          </a:p>
        </p:txBody>
      </p:sp>
    </p:spTree>
    <p:extLst>
      <p:ext uri="{BB962C8B-B14F-4D97-AF65-F5344CB8AC3E}">
        <p14:creationId xmlns:p14="http://schemas.microsoft.com/office/powerpoint/2010/main" val="31225648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Soft Power </a:t>
            </a:r>
            <a:r>
              <a:rPr lang="en-US" dirty="0" smtClean="0"/>
              <a:t>Engineering®</a:t>
            </a:r>
            <a:r>
              <a:rPr lang="en-US" dirty="0"/>
              <a:t/>
            </a:r>
            <a:br>
              <a:rPr lang="en-US" dirty="0"/>
            </a:br>
            <a:r>
              <a:rPr lang="en-US" sz="3600" dirty="0"/>
              <a:t>- </a:t>
            </a:r>
            <a:r>
              <a:rPr lang="en-US" sz="2800" dirty="0" smtClean="0"/>
              <a:t>Scientific Methodology - ABCDE</a:t>
            </a:r>
            <a:endParaRPr lang="en-US" sz="3600" dirty="0"/>
          </a:p>
        </p:txBody>
      </p:sp>
      <p:grpSp>
        <p:nvGrpSpPr>
          <p:cNvPr id="4" name="Group 3"/>
          <p:cNvGrpSpPr/>
          <p:nvPr/>
        </p:nvGrpSpPr>
        <p:grpSpPr>
          <a:xfrm>
            <a:off x="1499409" y="2585553"/>
            <a:ext cx="5849626" cy="2719211"/>
            <a:chOff x="2044491" y="3027363"/>
            <a:chExt cx="5319344" cy="1914525"/>
          </a:xfrm>
        </p:grpSpPr>
        <p:pic>
          <p:nvPicPr>
            <p:cNvPr id="5" name="Picture 2" descr="C:\Documents and Settings\schroedm\Local Settings\Temporary Internet Files\Content.IE5\DN7Y45QX\MC900202636[1].wmf"/>
            <p:cNvPicPr>
              <a:picLocks noChangeAspect="1" noChangeArrowheads="1"/>
            </p:cNvPicPr>
            <p:nvPr/>
          </p:nvPicPr>
          <p:blipFill>
            <a:blip r:embed="rId2" cstate="print"/>
            <a:srcRect/>
            <a:stretch>
              <a:fillRect/>
            </a:stretch>
          </p:blipFill>
          <p:spPr bwMode="auto">
            <a:xfrm>
              <a:off x="2424113" y="3027363"/>
              <a:ext cx="4672012" cy="1914525"/>
            </a:xfrm>
            <a:prstGeom prst="rect">
              <a:avLst/>
            </a:prstGeom>
            <a:noFill/>
          </p:spPr>
        </p:pic>
        <p:sp>
          <p:nvSpPr>
            <p:cNvPr id="6" name="TextBox 5"/>
            <p:cNvSpPr txBox="1"/>
            <p:nvPr/>
          </p:nvSpPr>
          <p:spPr>
            <a:xfrm>
              <a:off x="2044491" y="3613392"/>
              <a:ext cx="769421" cy="345512"/>
            </a:xfrm>
            <a:prstGeom prst="rect">
              <a:avLst/>
            </a:prstGeom>
            <a:noFill/>
          </p:spPr>
          <p:txBody>
            <a:bodyPr wrap="none" rtlCol="0">
              <a:spAutoFit/>
            </a:bodyPr>
            <a:lstStyle/>
            <a:p>
              <a:pPr algn="ctr"/>
              <a:r>
                <a:rPr lang="en-US" sz="3600" b="1" dirty="0" smtClean="0"/>
                <a:t>A</a:t>
              </a:r>
              <a:r>
                <a:rPr lang="en-US" sz="2400" b="1" dirty="0" smtClean="0"/>
                <a:t>ssess</a:t>
              </a:r>
            </a:p>
          </p:txBody>
        </p:sp>
        <p:sp>
          <p:nvSpPr>
            <p:cNvPr id="7" name="TextBox 6"/>
            <p:cNvSpPr txBox="1"/>
            <p:nvPr/>
          </p:nvSpPr>
          <p:spPr>
            <a:xfrm>
              <a:off x="6333262" y="3572658"/>
              <a:ext cx="1030573" cy="641665"/>
            </a:xfrm>
            <a:prstGeom prst="rect">
              <a:avLst/>
            </a:prstGeom>
            <a:noFill/>
          </p:spPr>
          <p:txBody>
            <a:bodyPr wrap="none" rtlCol="0">
              <a:spAutoFit/>
            </a:bodyPr>
            <a:lstStyle/>
            <a:p>
              <a:pPr algn="ctr"/>
              <a:r>
                <a:rPr lang="en-US" sz="3600" b="1" dirty="0" smtClean="0"/>
                <a:t>D</a:t>
              </a:r>
              <a:r>
                <a:rPr lang="en-US" sz="2400" b="1" dirty="0" smtClean="0"/>
                <a:t>esired</a:t>
              </a:r>
            </a:p>
            <a:p>
              <a:pPr algn="ctr"/>
              <a:r>
                <a:rPr lang="en-US" sz="3600" b="1" dirty="0" smtClean="0"/>
                <a:t>E</a:t>
              </a:r>
              <a:r>
                <a:rPr lang="en-US" sz="2400" b="1" dirty="0" smtClean="0"/>
                <a:t>nd-State</a:t>
              </a:r>
            </a:p>
          </p:txBody>
        </p:sp>
        <p:sp>
          <p:nvSpPr>
            <p:cNvPr id="8" name="TextBox 7"/>
            <p:cNvSpPr txBox="1"/>
            <p:nvPr/>
          </p:nvSpPr>
          <p:spPr>
            <a:xfrm>
              <a:off x="3872437" y="3457387"/>
              <a:ext cx="1545262" cy="345512"/>
            </a:xfrm>
            <a:prstGeom prst="rect">
              <a:avLst/>
            </a:prstGeom>
            <a:noFill/>
          </p:spPr>
          <p:txBody>
            <a:bodyPr wrap="none" rtlCol="0">
              <a:spAutoFit/>
            </a:bodyPr>
            <a:lstStyle/>
            <a:p>
              <a:pPr algn="ctr"/>
              <a:r>
                <a:rPr lang="en-US" sz="3600" b="1" dirty="0" smtClean="0"/>
                <a:t>B</a:t>
              </a:r>
              <a:r>
                <a:rPr lang="en-US" sz="2400" b="1" dirty="0" smtClean="0"/>
                <a:t>uild </a:t>
              </a:r>
              <a:r>
                <a:rPr lang="en-US" sz="3600" b="1" dirty="0" smtClean="0"/>
                <a:t>C</a:t>
              </a:r>
              <a:r>
                <a:rPr lang="en-US" sz="2400" b="1" dirty="0" smtClean="0"/>
                <a:t>apacity</a:t>
              </a:r>
              <a:endParaRPr lang="en-US" sz="2400" b="1" dirty="0"/>
            </a:p>
          </p:txBody>
        </p:sp>
      </p:grpSp>
      <p:sp>
        <p:nvSpPr>
          <p:cNvPr id="9" name="Oval 8"/>
          <p:cNvSpPr/>
          <p:nvPr/>
        </p:nvSpPr>
        <p:spPr>
          <a:xfrm>
            <a:off x="1329236" y="1991297"/>
            <a:ext cx="6248400" cy="387632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2167436" y="5152364"/>
            <a:ext cx="4436847" cy="1020055"/>
          </a:xfrm>
          <a:prstGeom prst="rect">
            <a:avLst/>
          </a:prstGeom>
          <a:noFill/>
        </p:spPr>
        <p:txBody>
          <a:bodyPr wrap="none" rtlCol="0">
            <a:prstTxWarp prst="textArchDown">
              <a:avLst/>
            </a:prstTxWarp>
            <a:spAutoFit/>
          </a:bodyPr>
          <a:lstStyle/>
          <a:p>
            <a:r>
              <a:rPr lang="en-US" sz="3600" dirty="0" smtClean="0"/>
              <a:t>      Through Co-Creation  </a:t>
            </a:r>
            <a:endParaRPr lang="en-US" sz="3600" dirty="0"/>
          </a:p>
        </p:txBody>
      </p:sp>
      <p:sp>
        <p:nvSpPr>
          <p:cNvPr id="11" name="TextBox 10"/>
          <p:cNvSpPr txBox="1"/>
          <p:nvPr/>
        </p:nvSpPr>
        <p:spPr>
          <a:xfrm>
            <a:off x="985246" y="1819242"/>
            <a:ext cx="7091954" cy="4505358"/>
          </a:xfrm>
          <a:prstGeom prst="rect">
            <a:avLst/>
          </a:prstGeom>
          <a:noFill/>
        </p:spPr>
        <p:txBody>
          <a:bodyPr wrap="none" rtlCol="0">
            <a:prstTxWarp prst="textCircle">
              <a:avLst>
                <a:gd name="adj" fmla="val 11009476"/>
              </a:avLst>
            </a:prstTxWarp>
            <a:spAutoFit/>
          </a:bodyPr>
          <a:lstStyle/>
          <a:p>
            <a:r>
              <a:rPr lang="en-US" sz="3600" dirty="0" smtClean="0"/>
              <a:t>             Community Stability and Security</a:t>
            </a:r>
            <a:endParaRPr lang="en-US" sz="3600" dirty="0"/>
          </a:p>
        </p:txBody>
      </p:sp>
      <p:sp>
        <p:nvSpPr>
          <p:cNvPr id="12" name="Footer Placeholder 11"/>
          <p:cNvSpPr>
            <a:spLocks noGrp="1"/>
          </p:cNvSpPr>
          <p:nvPr>
            <p:ph type="ftr" sz="quarter" idx="11"/>
          </p:nvPr>
        </p:nvSpPr>
        <p:spPr/>
        <p:txBody>
          <a:bodyPr/>
          <a:lstStyle/>
          <a:p>
            <a:r>
              <a:rPr lang="en-US" dirty="0" smtClean="0"/>
              <a:t>SPS Proprietary</a:t>
            </a:r>
            <a:endParaRPr lang="en-US" dirty="0"/>
          </a:p>
        </p:txBody>
      </p:sp>
      <p:sp>
        <p:nvSpPr>
          <p:cNvPr id="13" name="Slide Number Placeholder 12"/>
          <p:cNvSpPr>
            <a:spLocks noGrp="1"/>
          </p:cNvSpPr>
          <p:nvPr>
            <p:ph type="sldNum" sz="quarter" idx="12"/>
          </p:nvPr>
        </p:nvSpPr>
        <p:spPr/>
        <p:txBody>
          <a:bodyPr/>
          <a:lstStyle/>
          <a:p>
            <a:fld id="{47FFE90E-7EEA-44A5-AB16-9E5790874D77}" type="slidenum">
              <a:rPr lang="en-US" smtClean="0"/>
              <a:t>5</a:t>
            </a:fld>
            <a:endParaRPr lang="en-US" dirty="0"/>
          </a:p>
        </p:txBody>
      </p:sp>
    </p:spTree>
    <p:extLst>
      <p:ext uri="{BB962C8B-B14F-4D97-AF65-F5344CB8AC3E}">
        <p14:creationId xmlns:p14="http://schemas.microsoft.com/office/powerpoint/2010/main" val="3575486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Soft Power </a:t>
            </a:r>
            <a:r>
              <a:rPr lang="en-US" dirty="0" smtClean="0"/>
              <a:t>Engineering®</a:t>
            </a:r>
            <a:r>
              <a:rPr lang="en-US" dirty="0"/>
              <a:t/>
            </a:r>
            <a:br>
              <a:rPr lang="en-US" dirty="0"/>
            </a:br>
            <a:r>
              <a:rPr lang="en-US" dirty="0"/>
              <a:t>- </a:t>
            </a:r>
            <a:r>
              <a:rPr lang="en-US" sz="3200" dirty="0" smtClean="0"/>
              <a:t>Defining Soft Power Measures</a:t>
            </a:r>
            <a:endParaRPr lang="en-US" dirty="0"/>
          </a:p>
        </p:txBody>
      </p:sp>
      <p:sp>
        <p:nvSpPr>
          <p:cNvPr id="3" name="Content Placeholder 2"/>
          <p:cNvSpPr>
            <a:spLocks noGrp="1"/>
          </p:cNvSpPr>
          <p:nvPr>
            <p:ph idx="1"/>
          </p:nvPr>
        </p:nvSpPr>
        <p:spPr/>
        <p:txBody>
          <a:bodyPr>
            <a:normAutofit lnSpcReduction="10000"/>
          </a:bodyPr>
          <a:lstStyle/>
          <a:p>
            <a:r>
              <a:rPr lang="en-US" dirty="0" smtClean="0"/>
              <a:t>CREW™ – defining a community’s natural capacity  </a:t>
            </a:r>
          </a:p>
          <a:p>
            <a:pPr lvl="1"/>
            <a:r>
              <a:rPr lang="en-US" dirty="0" smtClean="0"/>
              <a:t>Climate</a:t>
            </a:r>
          </a:p>
          <a:p>
            <a:pPr lvl="1"/>
            <a:r>
              <a:rPr lang="en-US" dirty="0" smtClean="0"/>
              <a:t>Resources</a:t>
            </a:r>
          </a:p>
          <a:p>
            <a:pPr lvl="1"/>
            <a:r>
              <a:rPr lang="en-US" dirty="0" smtClean="0"/>
              <a:t>Energy/Environment </a:t>
            </a:r>
          </a:p>
          <a:p>
            <a:pPr lvl="1"/>
            <a:r>
              <a:rPr lang="en-US" dirty="0" smtClean="0"/>
              <a:t>Water</a:t>
            </a:r>
            <a:endParaRPr lang="en-US" dirty="0"/>
          </a:p>
          <a:p>
            <a:r>
              <a:rPr lang="en-US" dirty="0" smtClean="0"/>
              <a:t>PRIME™ – defining a community’s modifiable capacity</a:t>
            </a:r>
          </a:p>
          <a:p>
            <a:pPr lvl="1"/>
            <a:r>
              <a:rPr lang="en-US" dirty="0" smtClean="0"/>
              <a:t>Perception and education</a:t>
            </a:r>
          </a:p>
          <a:p>
            <a:pPr lvl="1"/>
            <a:r>
              <a:rPr lang="en-US" dirty="0" smtClean="0"/>
              <a:t>Religion and Ideology</a:t>
            </a:r>
          </a:p>
          <a:p>
            <a:pPr lvl="1"/>
            <a:r>
              <a:rPr lang="en-US" dirty="0" smtClean="0"/>
              <a:t>Improved energy and environment</a:t>
            </a:r>
          </a:p>
          <a:p>
            <a:pPr lvl="1"/>
            <a:r>
              <a:rPr lang="en-US" dirty="0" smtClean="0"/>
              <a:t>Medical and health</a:t>
            </a:r>
          </a:p>
          <a:p>
            <a:pPr lvl="1"/>
            <a:r>
              <a:rPr lang="en-US" dirty="0" smtClean="0"/>
              <a:t>Economics</a:t>
            </a:r>
            <a:endParaRPr lang="en-US" dirty="0"/>
          </a:p>
        </p:txBody>
      </p:sp>
      <p:sp>
        <p:nvSpPr>
          <p:cNvPr id="4" name="Footer Placeholder 3"/>
          <p:cNvSpPr>
            <a:spLocks noGrp="1"/>
          </p:cNvSpPr>
          <p:nvPr>
            <p:ph type="ftr" sz="quarter" idx="11"/>
          </p:nvPr>
        </p:nvSpPr>
        <p:spPr/>
        <p:txBody>
          <a:bodyPr/>
          <a:lstStyle/>
          <a:p>
            <a:r>
              <a:rPr lang="en-US" dirty="0" smtClean="0"/>
              <a:t>SPS Proprietary</a:t>
            </a:r>
            <a:endParaRPr lang="en-US" dirty="0"/>
          </a:p>
        </p:txBody>
      </p:sp>
      <p:sp>
        <p:nvSpPr>
          <p:cNvPr id="5" name="Slide Number Placeholder 4"/>
          <p:cNvSpPr>
            <a:spLocks noGrp="1"/>
          </p:cNvSpPr>
          <p:nvPr>
            <p:ph type="sldNum" sz="quarter" idx="12"/>
          </p:nvPr>
        </p:nvSpPr>
        <p:spPr/>
        <p:txBody>
          <a:bodyPr/>
          <a:lstStyle/>
          <a:p>
            <a:fld id="{47FFE90E-7EEA-44A5-AB16-9E5790874D77}" type="slidenum">
              <a:rPr lang="en-US" smtClean="0"/>
              <a:t>6</a:t>
            </a:fld>
            <a:endParaRPr lang="en-US" dirty="0"/>
          </a:p>
        </p:txBody>
      </p:sp>
    </p:spTree>
    <p:extLst>
      <p:ext uri="{BB962C8B-B14F-4D97-AF65-F5344CB8AC3E}">
        <p14:creationId xmlns:p14="http://schemas.microsoft.com/office/powerpoint/2010/main" val="24653964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Soft Power Engineering® </a:t>
            </a:r>
            <a:br>
              <a:rPr lang="en-US" dirty="0" smtClean="0"/>
            </a:br>
            <a:r>
              <a:rPr lang="en-US" sz="3200" dirty="0" smtClean="0"/>
              <a:t>- The Case Study</a:t>
            </a:r>
            <a:endParaRPr lang="en-US" sz="3200" dirty="0"/>
          </a:p>
        </p:txBody>
      </p:sp>
      <p:sp>
        <p:nvSpPr>
          <p:cNvPr id="3" name="Content Placeholder 2"/>
          <p:cNvSpPr>
            <a:spLocks noGrp="1"/>
          </p:cNvSpPr>
          <p:nvPr>
            <p:ph idx="1"/>
          </p:nvPr>
        </p:nvSpPr>
        <p:spPr>
          <a:xfrm>
            <a:off x="457200" y="1905000"/>
            <a:ext cx="8229600" cy="4221163"/>
          </a:xfrm>
        </p:spPr>
        <p:txBody>
          <a:bodyPr/>
          <a:lstStyle/>
          <a:p>
            <a:r>
              <a:rPr lang="en-US" dirty="0">
                <a:latin typeface="Arial" charset="0"/>
                <a:cs typeface="Arial" charset="0"/>
              </a:rPr>
              <a:t>The </a:t>
            </a:r>
            <a:r>
              <a:rPr lang="en-US" dirty="0" smtClean="0">
                <a:latin typeface="Arial" charset="0"/>
                <a:cs typeface="Arial" charset="0"/>
              </a:rPr>
              <a:t>Goal was to </a:t>
            </a:r>
            <a:r>
              <a:rPr lang="en-US" b="1" i="1" u="sng" dirty="0" smtClean="0">
                <a:latin typeface="Arial" charset="0"/>
                <a:cs typeface="Arial" charset="0"/>
              </a:rPr>
              <a:t>determine how Soft Power Engineering could be used</a:t>
            </a:r>
            <a:r>
              <a:rPr lang="en-US" dirty="0" smtClean="0">
                <a:latin typeface="Arial" charset="0"/>
                <a:cs typeface="Arial" charset="0"/>
              </a:rPr>
              <a:t> to assess and define cooperative steps that can </a:t>
            </a:r>
            <a:r>
              <a:rPr lang="en-US" dirty="0">
                <a:latin typeface="Arial" charset="0"/>
                <a:cs typeface="Arial" charset="0"/>
              </a:rPr>
              <a:t>effectively engage Pakistan communities affected by recent floods. </a:t>
            </a:r>
            <a:endParaRPr lang="en-US" dirty="0" smtClean="0">
              <a:latin typeface="Arial" charset="0"/>
              <a:cs typeface="Arial" charset="0"/>
            </a:endParaRPr>
          </a:p>
          <a:p>
            <a:pPr marL="0" indent="0">
              <a:buNone/>
            </a:pPr>
            <a:r>
              <a:rPr lang="en-US" dirty="0" smtClean="0">
                <a:latin typeface="Arial" charset="0"/>
                <a:cs typeface="Arial" charset="0"/>
              </a:rPr>
              <a:t> </a:t>
            </a:r>
          </a:p>
          <a:p>
            <a:r>
              <a:rPr lang="en-US" dirty="0" smtClean="0">
                <a:latin typeface="Arial" charset="0"/>
                <a:cs typeface="Arial" charset="0"/>
              </a:rPr>
              <a:t>Additionally, </a:t>
            </a:r>
            <a:r>
              <a:rPr lang="en-US" dirty="0">
                <a:latin typeface="Arial" charset="0"/>
                <a:cs typeface="Arial" charset="0"/>
              </a:rPr>
              <a:t>our visit is to explore factors that affect </a:t>
            </a:r>
            <a:r>
              <a:rPr lang="en-US" dirty="0" smtClean="0">
                <a:latin typeface="Arial" charset="0"/>
                <a:cs typeface="Arial" charset="0"/>
              </a:rPr>
              <a:t>the U.S</a:t>
            </a:r>
            <a:r>
              <a:rPr lang="en-US" dirty="0">
                <a:latin typeface="Arial" charset="0"/>
                <a:cs typeface="Arial" charset="0"/>
              </a:rPr>
              <a:t>. – Pakistan relationships and </a:t>
            </a:r>
            <a:r>
              <a:rPr lang="en-US" b="1" i="1" u="sng" dirty="0">
                <a:latin typeface="Arial" charset="0"/>
                <a:cs typeface="Arial" charset="0"/>
              </a:rPr>
              <a:t>provide focused insights to interested U.S. government organizations </a:t>
            </a:r>
          </a:p>
          <a:p>
            <a:endParaRPr lang="en-US" dirty="0"/>
          </a:p>
        </p:txBody>
      </p:sp>
      <p:sp>
        <p:nvSpPr>
          <p:cNvPr id="4" name="Footer Placeholder 3"/>
          <p:cNvSpPr>
            <a:spLocks noGrp="1"/>
          </p:cNvSpPr>
          <p:nvPr>
            <p:ph type="ftr" sz="quarter" idx="11"/>
          </p:nvPr>
        </p:nvSpPr>
        <p:spPr/>
        <p:txBody>
          <a:bodyPr/>
          <a:lstStyle/>
          <a:p>
            <a:r>
              <a:rPr lang="en-US" dirty="0" smtClean="0"/>
              <a:t>SPS Proprietary</a:t>
            </a:r>
            <a:endParaRPr lang="en-US" dirty="0"/>
          </a:p>
        </p:txBody>
      </p:sp>
      <p:sp>
        <p:nvSpPr>
          <p:cNvPr id="5" name="Slide Number Placeholder 4"/>
          <p:cNvSpPr>
            <a:spLocks noGrp="1"/>
          </p:cNvSpPr>
          <p:nvPr>
            <p:ph type="sldNum" sz="quarter" idx="12"/>
          </p:nvPr>
        </p:nvSpPr>
        <p:spPr/>
        <p:txBody>
          <a:bodyPr/>
          <a:lstStyle/>
          <a:p>
            <a:fld id="{47FFE90E-7EEA-44A5-AB16-9E5790874D77}" type="slidenum">
              <a:rPr lang="en-US" smtClean="0"/>
              <a:t>7</a:t>
            </a:fld>
            <a:endParaRPr lang="en-US" dirty="0"/>
          </a:p>
        </p:txBody>
      </p:sp>
    </p:spTree>
    <p:extLst>
      <p:ext uri="{BB962C8B-B14F-4D97-AF65-F5344CB8AC3E}">
        <p14:creationId xmlns:p14="http://schemas.microsoft.com/office/powerpoint/2010/main" val="11074360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Soft Power Engineering®</a:t>
            </a:r>
            <a:br>
              <a:rPr lang="en-US" dirty="0" smtClean="0"/>
            </a:br>
            <a:r>
              <a:rPr lang="en-US" dirty="0" smtClean="0"/>
              <a:t>- </a:t>
            </a:r>
            <a:r>
              <a:rPr lang="en-US" sz="3200" dirty="0" smtClean="0"/>
              <a:t>Engagement Strategy</a:t>
            </a:r>
            <a:endParaRPr lang="en-US" sz="3200" dirty="0"/>
          </a:p>
        </p:txBody>
      </p:sp>
      <p:sp>
        <p:nvSpPr>
          <p:cNvPr id="3" name="Content Placeholder 2"/>
          <p:cNvSpPr>
            <a:spLocks noGrp="1"/>
          </p:cNvSpPr>
          <p:nvPr>
            <p:ph idx="1"/>
          </p:nvPr>
        </p:nvSpPr>
        <p:spPr/>
        <p:txBody>
          <a:bodyPr>
            <a:normAutofit/>
          </a:bodyPr>
          <a:lstStyle/>
          <a:p>
            <a:r>
              <a:rPr lang="en-US" dirty="0" smtClean="0"/>
              <a:t>Identify locally knowledgeable businessmen, with connections to both local people and high level politicians</a:t>
            </a:r>
          </a:p>
          <a:p>
            <a:r>
              <a:rPr lang="en-US" dirty="0" smtClean="0"/>
              <a:t>Use our scientific methodology, local businessmen, and leaders at all levels for engagements</a:t>
            </a:r>
          </a:p>
          <a:p>
            <a:pPr lvl="1"/>
            <a:r>
              <a:rPr lang="en-US" dirty="0" smtClean="0"/>
              <a:t>Meet with locals to determine their situation and goals</a:t>
            </a:r>
          </a:p>
          <a:p>
            <a:pPr lvl="1"/>
            <a:r>
              <a:rPr lang="en-US" dirty="0" smtClean="0"/>
              <a:t>Meet with politicians to determine their situation and goals</a:t>
            </a:r>
          </a:p>
          <a:p>
            <a:pPr lvl="1"/>
            <a:r>
              <a:rPr lang="en-US" dirty="0" smtClean="0"/>
              <a:t>Meet with businessmen and educators who can help drive the derived needs to reality</a:t>
            </a:r>
          </a:p>
          <a:p>
            <a:r>
              <a:rPr lang="en-US" dirty="0" smtClean="0"/>
              <a:t>Derive needs, requirements, and priorities</a:t>
            </a:r>
          </a:p>
          <a:p>
            <a:r>
              <a:rPr lang="en-US" dirty="0" smtClean="0"/>
              <a:t>Repeat meetings until we reach level of achievable consensus</a:t>
            </a:r>
          </a:p>
          <a:p>
            <a:endParaRPr lang="en-US" dirty="0"/>
          </a:p>
        </p:txBody>
      </p:sp>
      <p:sp>
        <p:nvSpPr>
          <p:cNvPr id="4" name="Footer Placeholder 3"/>
          <p:cNvSpPr>
            <a:spLocks noGrp="1"/>
          </p:cNvSpPr>
          <p:nvPr>
            <p:ph type="ftr" sz="quarter" idx="11"/>
          </p:nvPr>
        </p:nvSpPr>
        <p:spPr/>
        <p:txBody>
          <a:bodyPr/>
          <a:lstStyle/>
          <a:p>
            <a:r>
              <a:rPr lang="en-US" dirty="0" smtClean="0"/>
              <a:t>SPS Proprietary</a:t>
            </a:r>
            <a:endParaRPr lang="en-US" dirty="0"/>
          </a:p>
        </p:txBody>
      </p:sp>
      <p:sp>
        <p:nvSpPr>
          <p:cNvPr id="5" name="Slide Number Placeholder 4"/>
          <p:cNvSpPr>
            <a:spLocks noGrp="1"/>
          </p:cNvSpPr>
          <p:nvPr>
            <p:ph type="sldNum" sz="quarter" idx="12"/>
          </p:nvPr>
        </p:nvSpPr>
        <p:spPr/>
        <p:txBody>
          <a:bodyPr/>
          <a:lstStyle/>
          <a:p>
            <a:fld id="{47FFE90E-7EEA-44A5-AB16-9E5790874D77}" type="slidenum">
              <a:rPr lang="en-US" smtClean="0"/>
              <a:t>8</a:t>
            </a:fld>
            <a:endParaRPr lang="en-US" dirty="0"/>
          </a:p>
        </p:txBody>
      </p:sp>
    </p:spTree>
    <p:extLst>
      <p:ext uri="{BB962C8B-B14F-4D97-AF65-F5344CB8AC3E}">
        <p14:creationId xmlns:p14="http://schemas.microsoft.com/office/powerpoint/2010/main" val="10540460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5657850" cy="990600"/>
          </a:xfrm>
        </p:spPr>
        <p:txBody>
          <a:bodyPr/>
          <a:lstStyle/>
          <a:p>
            <a:r>
              <a:rPr lang="en-US" dirty="0" smtClean="0"/>
              <a:t>Soft Power Engineering®</a:t>
            </a:r>
            <a:br>
              <a:rPr lang="en-US" dirty="0" smtClean="0"/>
            </a:br>
            <a:r>
              <a:rPr lang="en-US" sz="3200" dirty="0" smtClean="0"/>
              <a:t>– Identify key businessman</a:t>
            </a:r>
            <a:r>
              <a:rPr lang="en-US" dirty="0" smtClean="0"/>
              <a:t/>
            </a:r>
            <a:br>
              <a:rPr lang="en-US" dirty="0" smtClean="0"/>
            </a:br>
            <a:endParaRPr lang="en-US" sz="3200" dirty="0"/>
          </a:p>
        </p:txBody>
      </p:sp>
      <p:sp>
        <p:nvSpPr>
          <p:cNvPr id="3" name="Content Placeholder 2"/>
          <p:cNvSpPr>
            <a:spLocks noGrp="1"/>
          </p:cNvSpPr>
          <p:nvPr>
            <p:ph idx="1"/>
          </p:nvPr>
        </p:nvSpPr>
        <p:spPr>
          <a:xfrm>
            <a:off x="457200" y="1447800"/>
            <a:ext cx="4267200" cy="4678363"/>
          </a:xfrm>
        </p:spPr>
        <p:txBody>
          <a:bodyPr>
            <a:normAutofit fontScale="92500" lnSpcReduction="10000"/>
          </a:bodyPr>
          <a:lstStyle/>
          <a:p>
            <a:r>
              <a:rPr lang="en-US" sz="2600" b="1" dirty="0" smtClean="0"/>
              <a:t>Brig (R) Azam Effendi</a:t>
            </a:r>
            <a:r>
              <a:rPr lang="en-US" sz="2000" b="1" dirty="0"/>
              <a:t/>
            </a:r>
            <a:br>
              <a:rPr lang="en-US" sz="2000" b="1" dirty="0"/>
            </a:br>
            <a:r>
              <a:rPr lang="en-US" sz="2000" dirty="0"/>
              <a:t>Chairman Effendi Consolidated Ltd</a:t>
            </a:r>
          </a:p>
          <a:p>
            <a:pPr lvl="1"/>
            <a:r>
              <a:rPr lang="en-US" sz="2000" dirty="0"/>
              <a:t>Former Pakistan Army Flag Officer</a:t>
            </a:r>
          </a:p>
          <a:p>
            <a:pPr lvl="1"/>
            <a:r>
              <a:rPr lang="en-US" sz="2000" dirty="0"/>
              <a:t>Heads a Pakistani NGO</a:t>
            </a:r>
          </a:p>
          <a:p>
            <a:pPr lvl="1"/>
            <a:r>
              <a:rPr lang="en-US" sz="2000" dirty="0"/>
              <a:t>Land owner and farmer</a:t>
            </a:r>
          </a:p>
          <a:p>
            <a:pPr lvl="1"/>
            <a:r>
              <a:rPr lang="en-US" sz="2000" dirty="0"/>
              <a:t>Well connected business man</a:t>
            </a:r>
          </a:p>
          <a:p>
            <a:pPr lvl="1"/>
            <a:r>
              <a:rPr lang="en-US" sz="2000" dirty="0"/>
              <a:t>Security Specialist and Analyst</a:t>
            </a:r>
          </a:p>
          <a:p>
            <a:pPr lvl="1"/>
            <a:r>
              <a:rPr lang="en-US" sz="2000" dirty="0"/>
              <a:t>Family: Afghan ruling class</a:t>
            </a:r>
          </a:p>
          <a:p>
            <a:pPr lvl="1"/>
            <a:r>
              <a:rPr lang="en-US" sz="2000" dirty="0"/>
              <a:t>Popular with both poor, working class, as well as elite</a:t>
            </a:r>
          </a:p>
          <a:p>
            <a:pPr lvl="1"/>
            <a:r>
              <a:rPr lang="en-US" sz="2000" dirty="0"/>
              <a:t>Well connected with national government, military, religious, and community leaders</a:t>
            </a:r>
          </a:p>
          <a:p>
            <a:pPr lvl="1"/>
            <a:r>
              <a:rPr lang="en-US" sz="2000" dirty="0"/>
              <a:t>Has the pulse of the nation</a:t>
            </a:r>
          </a:p>
          <a:p>
            <a:pPr lvl="1"/>
            <a:r>
              <a:rPr lang="en-US" sz="2000" dirty="0"/>
              <a:t>True humanitarian</a:t>
            </a:r>
          </a:p>
          <a:p>
            <a:pPr marL="0" indent="0">
              <a:buNone/>
            </a:pPr>
            <a:endParaRPr lang="en-US" sz="2000" dirty="0"/>
          </a:p>
        </p:txBody>
      </p:sp>
      <p:pic>
        <p:nvPicPr>
          <p:cNvPr id="1027" name="Picture 3" descr="C:\Users\SPS\Desktop\Pakistan\100NIKON\DSCN0114.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45771" b="23400"/>
          <a:stretch/>
        </p:blipFill>
        <p:spPr bwMode="auto">
          <a:xfrm>
            <a:off x="4724400" y="1905000"/>
            <a:ext cx="3962400" cy="4197782"/>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p:cNvSpPr>
            <a:spLocks noGrp="1"/>
          </p:cNvSpPr>
          <p:nvPr>
            <p:ph type="ftr" sz="quarter" idx="11"/>
          </p:nvPr>
        </p:nvSpPr>
        <p:spPr/>
        <p:txBody>
          <a:bodyPr/>
          <a:lstStyle/>
          <a:p>
            <a:r>
              <a:rPr lang="en-US" dirty="0" smtClean="0"/>
              <a:t>SPS Proprietary</a:t>
            </a:r>
            <a:endParaRPr lang="en-US" dirty="0"/>
          </a:p>
        </p:txBody>
      </p:sp>
      <p:sp>
        <p:nvSpPr>
          <p:cNvPr id="5" name="Slide Number Placeholder 4"/>
          <p:cNvSpPr>
            <a:spLocks noGrp="1"/>
          </p:cNvSpPr>
          <p:nvPr>
            <p:ph type="sldNum" sz="quarter" idx="12"/>
          </p:nvPr>
        </p:nvSpPr>
        <p:spPr/>
        <p:txBody>
          <a:bodyPr/>
          <a:lstStyle/>
          <a:p>
            <a:fld id="{47FFE90E-7EEA-44A5-AB16-9E5790874D77}" type="slidenum">
              <a:rPr lang="en-US" smtClean="0"/>
              <a:t>9</a:t>
            </a:fld>
            <a:endParaRPr lang="en-US" dirty="0"/>
          </a:p>
        </p:txBody>
      </p:sp>
    </p:spTree>
    <p:extLst>
      <p:ext uri="{BB962C8B-B14F-4D97-AF65-F5344CB8AC3E}">
        <p14:creationId xmlns:p14="http://schemas.microsoft.com/office/powerpoint/2010/main" val="335073510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2027</TotalTime>
  <Words>3215</Words>
  <Application>Microsoft Office PowerPoint</Application>
  <PresentationFormat>On-screen Show (4:3)</PresentationFormat>
  <Paragraphs>557</Paragraphs>
  <Slides>47</Slides>
  <Notes>22</Notes>
  <HiddenSlides>0</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Office Theme</vt:lpstr>
      <vt:lpstr>PowerPoint Presentation</vt:lpstr>
      <vt:lpstr>Agenda</vt:lpstr>
      <vt:lpstr>Who is Soft Power Solutions?</vt:lpstr>
      <vt:lpstr>Soft Power Engineering®</vt:lpstr>
      <vt:lpstr>Soft Power Engineering® - Scientific Methodology - ABCDE</vt:lpstr>
      <vt:lpstr>Soft Power Engineering® - Defining Soft Power Measures</vt:lpstr>
      <vt:lpstr>Soft Power Engineering®  - The Case Study</vt:lpstr>
      <vt:lpstr>Soft Power Engineering® - Engagement Strategy</vt:lpstr>
      <vt:lpstr>Soft Power Engineering® – Identify key businessman </vt:lpstr>
      <vt:lpstr>Soft Power Engineering® - Engagement Strategy</vt:lpstr>
      <vt:lpstr>Soft Power Engineering® - Engagement Strategy – Day 1</vt:lpstr>
      <vt:lpstr>Soft Power Engineering® - Engagement Strategy – Day 2-5</vt:lpstr>
      <vt:lpstr>Soft Power Engineering®  -Days 2-5</vt:lpstr>
      <vt:lpstr>Soft Power Engineering® - Engagement Strategy – Days 6-12</vt:lpstr>
      <vt:lpstr>Soft Power Engineering® - Days 6-12</vt:lpstr>
      <vt:lpstr>Soft Power Engineering®   - Days 6-12</vt:lpstr>
      <vt:lpstr>Soft Power Engineering® - Engagements lead to engagements</vt:lpstr>
      <vt:lpstr>Soft Power Engineering® -Identified Opportunities Driving PRIME™</vt:lpstr>
      <vt:lpstr>Soft Power Engineering® - Example Outcome</vt:lpstr>
      <vt:lpstr>Pol-Mil Topics and Issues</vt:lpstr>
      <vt:lpstr>Findings </vt:lpstr>
      <vt:lpstr>Findings – SPS Experience </vt:lpstr>
      <vt:lpstr>The Way Ahead Soft Power Engineering® </vt:lpstr>
      <vt:lpstr>PowerPoint Presentation</vt:lpstr>
      <vt:lpstr>PowerPoint Presentation</vt:lpstr>
      <vt:lpstr>Pol-Mil Topics and Issues Islam and Kashmir Discussions</vt:lpstr>
      <vt:lpstr>Pol-Mil Topics and Issues Pakistan Afghanistan Strategy</vt:lpstr>
      <vt:lpstr>Pol-Mil Topics and Issues AF-PAK-US Relations – BG(ret) Effendi</vt:lpstr>
      <vt:lpstr>Pol-Mil Topics and Issues November 26 Friendly Fire – BG(ret) Effendi</vt:lpstr>
      <vt:lpstr>Pol-Mil Topics and Issues From Pakistan Military Leaders</vt:lpstr>
      <vt:lpstr>PowerPoint Presentation</vt:lpstr>
      <vt:lpstr>Summary of Outcomes</vt:lpstr>
      <vt:lpstr>Summary of Outcomes</vt:lpstr>
      <vt:lpstr>Summary of Outcomes</vt:lpstr>
      <vt:lpstr>Summary of Outcomes</vt:lpstr>
      <vt:lpstr>Summary of Outcomes</vt:lpstr>
      <vt:lpstr>PowerPoint Presentation</vt:lpstr>
      <vt:lpstr>People &amp; Places Day 1-3 Meetings</vt:lpstr>
      <vt:lpstr>People &amp; Places Day 6-8</vt:lpstr>
      <vt:lpstr>People &amp; Places Day 6-8</vt:lpstr>
      <vt:lpstr>People &amp; Places Day 9-12 Meetings</vt:lpstr>
      <vt:lpstr>People &amp; Places Day 9-12 Meetings (Cont.)</vt:lpstr>
      <vt:lpstr>People &amp; Places Day 9-12 Meetings (Cont.)</vt:lpstr>
      <vt:lpstr>People &amp; Places Day 9-12 Meetings (Cont.)</vt:lpstr>
      <vt:lpstr>People &amp; Places Day 9-12 Meetings (Cont.)</vt:lpstr>
      <vt:lpstr>People &amp; Places Day 9-12 Meetings (Cont.)</vt:lpstr>
      <vt:lpstr>People and Places Follow up contacts made</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 Tolley</dc:creator>
  <cp:lastModifiedBy>SPS Computer</cp:lastModifiedBy>
  <cp:revision>113</cp:revision>
  <cp:lastPrinted>2012-02-21T00:31:40Z</cp:lastPrinted>
  <dcterms:created xsi:type="dcterms:W3CDTF">2012-01-16T01:02:25Z</dcterms:created>
  <dcterms:modified xsi:type="dcterms:W3CDTF">2012-05-19T16:58:18Z</dcterms:modified>
</cp:coreProperties>
</file>